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3"/>
  </p:sldMasterIdLst>
  <p:notesMasterIdLst>
    <p:notesMasterId r:id="rId13"/>
  </p:notesMasterIdLst>
  <p:sldIdLst>
    <p:sldId id="256" r:id="rId4"/>
    <p:sldId id="316" r:id="rId5"/>
    <p:sldId id="318" r:id="rId6"/>
    <p:sldId id="317" r:id="rId7"/>
    <p:sldId id="311" r:id="rId8"/>
    <p:sldId id="307" r:id="rId9"/>
    <p:sldId id="310" r:id="rId10"/>
    <p:sldId id="302" r:id="rId11"/>
    <p:sldId id="30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B76"/>
    <a:srgbClr val="029DDC"/>
    <a:srgbClr val="52B722"/>
    <a:srgbClr val="029ED9"/>
    <a:srgbClr val="0FA4A8"/>
    <a:srgbClr val="1DAA81"/>
    <a:srgbClr val="E0A700"/>
    <a:srgbClr val="26AD6B"/>
    <a:srgbClr val="C6C6C6"/>
    <a:srgbClr val="DA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166DF5-1148-49D1-8A16-3ED49574E8D3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pt-BR"/>
        </a:p>
      </dgm:t>
    </dgm:pt>
    <dgm:pt modelId="{493B60AA-D93D-427E-9491-B12EFA031A03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pt-BR" sz="1400" dirty="0" smtClean="0">
              <a:latin typeface="Century Gothic" panose="020B0502020202020204" pitchFamily="34" charset="0"/>
            </a:rPr>
            <a:t>Adesão de </a:t>
          </a:r>
          <a:r>
            <a:rPr lang="pt-BR" sz="1400" b="1" dirty="0" smtClean="0">
              <a:latin typeface="Century Gothic" panose="020B0502020202020204" pitchFamily="34" charset="0"/>
            </a:rPr>
            <a:t>24 CIS</a:t>
          </a:r>
          <a:endParaRPr lang="pt-BR" sz="1400" b="1" dirty="0">
            <a:latin typeface="Century Gothic" panose="020B0502020202020204" pitchFamily="34" charset="0"/>
          </a:endParaRPr>
        </a:p>
      </dgm:t>
    </dgm:pt>
    <dgm:pt modelId="{BCDCA98B-799A-497F-85EA-90EB344E1482}" type="parTrans" cxnId="{2E8EFAEE-1133-4BB7-A336-FD473F73FC63}">
      <dgm:prSet/>
      <dgm:spPr/>
      <dgm:t>
        <a:bodyPr/>
        <a:lstStyle/>
        <a:p>
          <a:pPr algn="ctr"/>
          <a:endParaRPr lang="pt-BR" sz="1400">
            <a:latin typeface="Century Gothic" panose="020B0502020202020204" pitchFamily="34" charset="0"/>
          </a:endParaRPr>
        </a:p>
      </dgm:t>
    </dgm:pt>
    <dgm:pt modelId="{E1376915-8DF1-4641-9F31-E5C0F1836EC4}" type="sibTrans" cxnId="{2E8EFAEE-1133-4BB7-A336-FD473F73FC63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pt-BR" sz="1400" dirty="0">
            <a:latin typeface="Century Gothic" panose="020B0502020202020204" pitchFamily="34" charset="0"/>
          </a:endParaRPr>
        </a:p>
      </dgm:t>
    </dgm:pt>
    <dgm:pt modelId="{A5374DD2-FACF-4635-8B6E-9D15423D8758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pt-BR" sz="1400" dirty="0" smtClean="0">
              <a:latin typeface="Century Gothic" panose="020B0502020202020204" pitchFamily="34" charset="0"/>
            </a:rPr>
            <a:t>Cobertura populacional de </a:t>
          </a:r>
          <a:r>
            <a:rPr lang="pt-BR" sz="1400" b="1" dirty="0" smtClean="0">
              <a:latin typeface="Century Gothic" panose="020B0502020202020204" pitchFamily="34" charset="0"/>
            </a:rPr>
            <a:t>27,85%</a:t>
          </a:r>
          <a:endParaRPr lang="pt-BR" sz="1400" b="1" dirty="0">
            <a:latin typeface="Century Gothic" panose="020B0502020202020204" pitchFamily="34" charset="0"/>
          </a:endParaRPr>
        </a:p>
      </dgm:t>
    </dgm:pt>
    <dgm:pt modelId="{D7378F07-A622-4A86-9080-F118CD2E638F}" type="parTrans" cxnId="{711DCCD7-331F-4723-A979-DC1A3BAE3746}">
      <dgm:prSet/>
      <dgm:spPr/>
      <dgm:t>
        <a:bodyPr/>
        <a:lstStyle/>
        <a:p>
          <a:pPr algn="ctr"/>
          <a:endParaRPr lang="pt-BR" sz="1400">
            <a:latin typeface="Century Gothic" panose="020B0502020202020204" pitchFamily="34" charset="0"/>
          </a:endParaRPr>
        </a:p>
      </dgm:t>
    </dgm:pt>
    <dgm:pt modelId="{54BED55E-069A-4FDA-8E60-3D7684FFF587}" type="sibTrans" cxnId="{711DCCD7-331F-4723-A979-DC1A3BAE3746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pt-BR" sz="1400" dirty="0">
            <a:latin typeface="Century Gothic" panose="020B0502020202020204" pitchFamily="34" charset="0"/>
          </a:endParaRPr>
        </a:p>
      </dgm:t>
    </dgm:pt>
    <dgm:pt modelId="{6CCDE9C9-5FFC-4FB8-8602-78E997E4E650}">
      <dgm:prSet phldrT="[Texto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pt-BR" sz="1400" dirty="0" smtClean="0">
              <a:latin typeface="Century Gothic" panose="020B0502020202020204" pitchFamily="34" charset="0"/>
            </a:rPr>
            <a:t>Investimento de              </a:t>
          </a:r>
          <a:r>
            <a:rPr lang="pt-BR" sz="1400" b="1" dirty="0" smtClean="0">
              <a:latin typeface="Century Gothic" panose="020B0502020202020204" pitchFamily="34" charset="0"/>
            </a:rPr>
            <a:t>R$ 21.359.222,19</a:t>
          </a:r>
          <a:endParaRPr lang="pt-BR" sz="1400" b="1" dirty="0">
            <a:latin typeface="Century Gothic" panose="020B0502020202020204" pitchFamily="34" charset="0"/>
          </a:endParaRPr>
        </a:p>
      </dgm:t>
    </dgm:pt>
    <dgm:pt modelId="{6F6C9ED6-D4D5-47DC-BE42-290259B50318}" type="parTrans" cxnId="{AF44630A-6690-4719-A582-CAC0171197D9}">
      <dgm:prSet/>
      <dgm:spPr/>
      <dgm:t>
        <a:bodyPr/>
        <a:lstStyle/>
        <a:p>
          <a:pPr algn="ctr"/>
          <a:endParaRPr lang="pt-BR" sz="1400">
            <a:latin typeface="Century Gothic" panose="020B0502020202020204" pitchFamily="34" charset="0"/>
          </a:endParaRPr>
        </a:p>
      </dgm:t>
    </dgm:pt>
    <dgm:pt modelId="{4A80C7A6-9FD8-4014-9FC1-21B62CD69569}" type="sibTrans" cxnId="{AF44630A-6690-4719-A582-CAC0171197D9}">
      <dgm:prSet/>
      <dgm:spPr/>
      <dgm:t>
        <a:bodyPr/>
        <a:lstStyle/>
        <a:p>
          <a:pPr algn="ctr"/>
          <a:endParaRPr lang="pt-BR" sz="1400">
            <a:latin typeface="Century Gothic" panose="020B0502020202020204" pitchFamily="34" charset="0"/>
          </a:endParaRPr>
        </a:p>
      </dgm:t>
    </dgm:pt>
    <dgm:pt modelId="{B18CED1E-D201-4DE3-BFA6-CE74719D331F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pt-BR" sz="1400" b="1" dirty="0" smtClean="0">
              <a:latin typeface="Century Gothic" panose="020B0502020202020204" pitchFamily="34" charset="0"/>
            </a:rPr>
            <a:t>325</a:t>
          </a:r>
          <a:r>
            <a:rPr lang="pt-BR" sz="1400" b="0" dirty="0" smtClean="0">
              <a:latin typeface="Century Gothic" panose="020B0502020202020204" pitchFamily="34" charset="0"/>
            </a:rPr>
            <a:t> municípios atendidos</a:t>
          </a:r>
          <a:endParaRPr lang="pt-BR" sz="1400" b="0" dirty="0">
            <a:latin typeface="Century Gothic" panose="020B0502020202020204" pitchFamily="34" charset="0"/>
          </a:endParaRPr>
        </a:p>
      </dgm:t>
    </dgm:pt>
    <dgm:pt modelId="{925CFE07-9DD6-4836-9CC5-7EF2014D889B}" type="parTrans" cxnId="{C937874F-1FEC-4300-9513-ACC57B03597C}">
      <dgm:prSet/>
      <dgm:spPr/>
      <dgm:t>
        <a:bodyPr/>
        <a:lstStyle/>
        <a:p>
          <a:pPr algn="ctr"/>
          <a:endParaRPr lang="pt-BR" sz="1400">
            <a:latin typeface="Century Gothic" panose="020B0502020202020204" pitchFamily="34" charset="0"/>
          </a:endParaRPr>
        </a:p>
      </dgm:t>
    </dgm:pt>
    <dgm:pt modelId="{B0D326C1-9F04-47F1-9205-6ECFA94F97E5}" type="sibTrans" cxnId="{C937874F-1FEC-4300-9513-ACC57B03597C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endParaRPr lang="pt-BR" sz="1400">
            <a:latin typeface="Century Gothic" panose="020B0502020202020204" pitchFamily="34" charset="0"/>
          </a:endParaRPr>
        </a:p>
      </dgm:t>
    </dgm:pt>
    <dgm:pt modelId="{6D2ABE6D-F46D-4D76-B9AB-B8D158AEAC40}" type="pres">
      <dgm:prSet presAssocID="{1A166DF5-1148-49D1-8A16-3ED49574E8D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F1B8F91-DE4E-49C9-964B-DE4DD9A444EA}" type="pres">
      <dgm:prSet presAssocID="{493B60AA-D93D-427E-9491-B12EFA031A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97DAA3-F9A1-4153-A2B5-654E234FF6FE}" type="pres">
      <dgm:prSet presAssocID="{E1376915-8DF1-4641-9F31-E5C0F1836EC4}" presName="sibTrans" presStyleLbl="sibTrans2D1" presStyleIdx="0" presStyleCnt="3"/>
      <dgm:spPr/>
      <dgm:t>
        <a:bodyPr/>
        <a:lstStyle/>
        <a:p>
          <a:endParaRPr lang="pt-BR"/>
        </a:p>
      </dgm:t>
    </dgm:pt>
    <dgm:pt modelId="{0E63C1B0-7CFC-4492-AB28-B2C0DD9DC195}" type="pres">
      <dgm:prSet presAssocID="{E1376915-8DF1-4641-9F31-E5C0F1836EC4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BA9579D4-3397-4761-837B-D88E209DF3D0}" type="pres">
      <dgm:prSet presAssocID="{A5374DD2-FACF-4635-8B6E-9D15423D875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96B2846-A349-4801-86D3-6DF9FDFD48AD}" type="pres">
      <dgm:prSet presAssocID="{54BED55E-069A-4FDA-8E60-3D7684FFF587}" presName="sibTrans" presStyleLbl="sibTrans2D1" presStyleIdx="1" presStyleCnt="3"/>
      <dgm:spPr/>
      <dgm:t>
        <a:bodyPr/>
        <a:lstStyle/>
        <a:p>
          <a:endParaRPr lang="pt-BR"/>
        </a:p>
      </dgm:t>
    </dgm:pt>
    <dgm:pt modelId="{8867B076-A084-40BE-9D4D-7FD51042EE0E}" type="pres">
      <dgm:prSet presAssocID="{54BED55E-069A-4FDA-8E60-3D7684FFF587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4138D2C4-FE50-4990-87FA-1D89153C3A36}" type="pres">
      <dgm:prSet presAssocID="{B18CED1E-D201-4DE3-BFA6-CE74719D33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083B13-F519-4C72-9E65-4A20FA98FBEE}" type="pres">
      <dgm:prSet presAssocID="{B0D326C1-9F04-47F1-9205-6ECFA94F97E5}" presName="sibTrans" presStyleLbl="sibTrans2D1" presStyleIdx="2" presStyleCnt="3"/>
      <dgm:spPr/>
      <dgm:t>
        <a:bodyPr/>
        <a:lstStyle/>
        <a:p>
          <a:endParaRPr lang="pt-BR"/>
        </a:p>
      </dgm:t>
    </dgm:pt>
    <dgm:pt modelId="{FCEBD070-0984-4CCD-95B9-17FEBA0F40BB}" type="pres">
      <dgm:prSet presAssocID="{B0D326C1-9F04-47F1-9205-6ECFA94F97E5}" presName="connectorText" presStyleLbl="sibTrans2D1" presStyleIdx="2" presStyleCnt="3"/>
      <dgm:spPr/>
      <dgm:t>
        <a:bodyPr/>
        <a:lstStyle/>
        <a:p>
          <a:endParaRPr lang="pt-BR"/>
        </a:p>
      </dgm:t>
    </dgm:pt>
    <dgm:pt modelId="{4990B5EA-5A2C-41A1-9D86-A077E97E95CE}" type="pres">
      <dgm:prSet presAssocID="{6CCDE9C9-5FFC-4FB8-8602-78E997E4E65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F7DEFA-C7D6-4BE2-84DD-7FFA336EA636}" type="presOf" srcId="{E1376915-8DF1-4641-9F31-E5C0F1836EC4}" destId="{1E97DAA3-F9A1-4153-A2B5-654E234FF6FE}" srcOrd="0" destOrd="0" presId="urn:microsoft.com/office/officeart/2005/8/layout/process2"/>
    <dgm:cxn modelId="{FBE69E5E-E6F4-468B-BAD5-F6E2DAEF7857}" type="presOf" srcId="{B0D326C1-9F04-47F1-9205-6ECFA94F97E5}" destId="{1B083B13-F519-4C72-9E65-4A20FA98FBEE}" srcOrd="0" destOrd="0" presId="urn:microsoft.com/office/officeart/2005/8/layout/process2"/>
    <dgm:cxn modelId="{B882FE18-1E46-4AC1-A358-BA1086F86EEE}" type="presOf" srcId="{1A166DF5-1148-49D1-8A16-3ED49574E8D3}" destId="{6D2ABE6D-F46D-4D76-B9AB-B8D158AEAC40}" srcOrd="0" destOrd="0" presId="urn:microsoft.com/office/officeart/2005/8/layout/process2"/>
    <dgm:cxn modelId="{4484F6EE-906E-4705-9A8F-6A7F1B277193}" type="presOf" srcId="{54BED55E-069A-4FDA-8E60-3D7684FFF587}" destId="{8867B076-A084-40BE-9D4D-7FD51042EE0E}" srcOrd="1" destOrd="0" presId="urn:microsoft.com/office/officeart/2005/8/layout/process2"/>
    <dgm:cxn modelId="{AF44630A-6690-4719-A582-CAC0171197D9}" srcId="{1A166DF5-1148-49D1-8A16-3ED49574E8D3}" destId="{6CCDE9C9-5FFC-4FB8-8602-78E997E4E650}" srcOrd="3" destOrd="0" parTransId="{6F6C9ED6-D4D5-47DC-BE42-290259B50318}" sibTransId="{4A80C7A6-9FD8-4014-9FC1-21B62CD69569}"/>
    <dgm:cxn modelId="{F3D1544F-0363-45D5-8C9E-61F56E7A4984}" type="presOf" srcId="{B0D326C1-9F04-47F1-9205-6ECFA94F97E5}" destId="{FCEBD070-0984-4CCD-95B9-17FEBA0F40BB}" srcOrd="1" destOrd="0" presId="urn:microsoft.com/office/officeart/2005/8/layout/process2"/>
    <dgm:cxn modelId="{37A80BD1-095D-47CA-8A41-B14FBF08609F}" type="presOf" srcId="{A5374DD2-FACF-4635-8B6E-9D15423D8758}" destId="{BA9579D4-3397-4761-837B-D88E209DF3D0}" srcOrd="0" destOrd="0" presId="urn:microsoft.com/office/officeart/2005/8/layout/process2"/>
    <dgm:cxn modelId="{2E8EFAEE-1133-4BB7-A336-FD473F73FC63}" srcId="{1A166DF5-1148-49D1-8A16-3ED49574E8D3}" destId="{493B60AA-D93D-427E-9491-B12EFA031A03}" srcOrd="0" destOrd="0" parTransId="{BCDCA98B-799A-497F-85EA-90EB344E1482}" sibTransId="{E1376915-8DF1-4641-9F31-E5C0F1836EC4}"/>
    <dgm:cxn modelId="{711DCCD7-331F-4723-A979-DC1A3BAE3746}" srcId="{1A166DF5-1148-49D1-8A16-3ED49574E8D3}" destId="{A5374DD2-FACF-4635-8B6E-9D15423D8758}" srcOrd="1" destOrd="0" parTransId="{D7378F07-A622-4A86-9080-F118CD2E638F}" sibTransId="{54BED55E-069A-4FDA-8E60-3D7684FFF587}"/>
    <dgm:cxn modelId="{2DF80472-D174-42EC-A3AC-535A272D67F5}" type="presOf" srcId="{54BED55E-069A-4FDA-8E60-3D7684FFF587}" destId="{896B2846-A349-4801-86D3-6DF9FDFD48AD}" srcOrd="0" destOrd="0" presId="urn:microsoft.com/office/officeart/2005/8/layout/process2"/>
    <dgm:cxn modelId="{BC6FC18C-0636-4417-9CC9-35BA7589F02A}" type="presOf" srcId="{493B60AA-D93D-427E-9491-B12EFA031A03}" destId="{9F1B8F91-DE4E-49C9-964B-DE4DD9A444EA}" srcOrd="0" destOrd="0" presId="urn:microsoft.com/office/officeart/2005/8/layout/process2"/>
    <dgm:cxn modelId="{A5F849BF-E3BD-42FD-905F-B4F4396806F4}" type="presOf" srcId="{E1376915-8DF1-4641-9F31-E5C0F1836EC4}" destId="{0E63C1B0-7CFC-4492-AB28-B2C0DD9DC195}" srcOrd="1" destOrd="0" presId="urn:microsoft.com/office/officeart/2005/8/layout/process2"/>
    <dgm:cxn modelId="{772AA831-7908-4BF0-8740-C1EE4AEBC592}" type="presOf" srcId="{6CCDE9C9-5FFC-4FB8-8602-78E997E4E650}" destId="{4990B5EA-5A2C-41A1-9D86-A077E97E95CE}" srcOrd="0" destOrd="0" presId="urn:microsoft.com/office/officeart/2005/8/layout/process2"/>
    <dgm:cxn modelId="{12DCF316-3008-4427-B4EE-D48BD9D83A5B}" type="presOf" srcId="{B18CED1E-D201-4DE3-BFA6-CE74719D331F}" destId="{4138D2C4-FE50-4990-87FA-1D89153C3A36}" srcOrd="0" destOrd="0" presId="urn:microsoft.com/office/officeart/2005/8/layout/process2"/>
    <dgm:cxn modelId="{C937874F-1FEC-4300-9513-ACC57B03597C}" srcId="{1A166DF5-1148-49D1-8A16-3ED49574E8D3}" destId="{B18CED1E-D201-4DE3-BFA6-CE74719D331F}" srcOrd="2" destOrd="0" parTransId="{925CFE07-9DD6-4836-9CC5-7EF2014D889B}" sibTransId="{B0D326C1-9F04-47F1-9205-6ECFA94F97E5}"/>
    <dgm:cxn modelId="{38A11AEA-DCCD-4B72-803A-E91F3FBBB0F4}" type="presParOf" srcId="{6D2ABE6D-F46D-4D76-B9AB-B8D158AEAC40}" destId="{9F1B8F91-DE4E-49C9-964B-DE4DD9A444EA}" srcOrd="0" destOrd="0" presId="urn:microsoft.com/office/officeart/2005/8/layout/process2"/>
    <dgm:cxn modelId="{1542B121-CF39-45E0-B902-7DF37382AB7F}" type="presParOf" srcId="{6D2ABE6D-F46D-4D76-B9AB-B8D158AEAC40}" destId="{1E97DAA3-F9A1-4153-A2B5-654E234FF6FE}" srcOrd="1" destOrd="0" presId="urn:microsoft.com/office/officeart/2005/8/layout/process2"/>
    <dgm:cxn modelId="{46A9DCAE-8019-4178-9220-9C1A8F358454}" type="presParOf" srcId="{1E97DAA3-F9A1-4153-A2B5-654E234FF6FE}" destId="{0E63C1B0-7CFC-4492-AB28-B2C0DD9DC195}" srcOrd="0" destOrd="0" presId="urn:microsoft.com/office/officeart/2005/8/layout/process2"/>
    <dgm:cxn modelId="{188666B2-BE8F-4FE0-8D5C-BED526D47F2A}" type="presParOf" srcId="{6D2ABE6D-F46D-4D76-B9AB-B8D158AEAC40}" destId="{BA9579D4-3397-4761-837B-D88E209DF3D0}" srcOrd="2" destOrd="0" presId="urn:microsoft.com/office/officeart/2005/8/layout/process2"/>
    <dgm:cxn modelId="{203F78A4-AF37-40D1-87E9-8B3B50765882}" type="presParOf" srcId="{6D2ABE6D-F46D-4D76-B9AB-B8D158AEAC40}" destId="{896B2846-A349-4801-86D3-6DF9FDFD48AD}" srcOrd="3" destOrd="0" presId="urn:microsoft.com/office/officeart/2005/8/layout/process2"/>
    <dgm:cxn modelId="{53EB17BD-ED64-4B5F-99EF-ED9EC60B18CB}" type="presParOf" srcId="{896B2846-A349-4801-86D3-6DF9FDFD48AD}" destId="{8867B076-A084-40BE-9D4D-7FD51042EE0E}" srcOrd="0" destOrd="0" presId="urn:microsoft.com/office/officeart/2005/8/layout/process2"/>
    <dgm:cxn modelId="{0EC7E502-2D86-489E-8853-A5B3595D19B2}" type="presParOf" srcId="{6D2ABE6D-F46D-4D76-B9AB-B8D158AEAC40}" destId="{4138D2C4-FE50-4990-87FA-1D89153C3A36}" srcOrd="4" destOrd="0" presId="urn:microsoft.com/office/officeart/2005/8/layout/process2"/>
    <dgm:cxn modelId="{E73141BE-2986-4F5F-8CCE-D78AC35DDEE0}" type="presParOf" srcId="{6D2ABE6D-F46D-4D76-B9AB-B8D158AEAC40}" destId="{1B083B13-F519-4C72-9E65-4A20FA98FBEE}" srcOrd="5" destOrd="0" presId="urn:microsoft.com/office/officeart/2005/8/layout/process2"/>
    <dgm:cxn modelId="{8DF38AB4-FD28-43F1-B858-5EA19715333F}" type="presParOf" srcId="{1B083B13-F519-4C72-9E65-4A20FA98FBEE}" destId="{FCEBD070-0984-4CCD-95B9-17FEBA0F40BB}" srcOrd="0" destOrd="0" presId="urn:microsoft.com/office/officeart/2005/8/layout/process2"/>
    <dgm:cxn modelId="{B30E1EDF-16EE-48AD-A75A-15D3E526CBF9}" type="presParOf" srcId="{6D2ABE6D-F46D-4D76-B9AB-B8D158AEAC40}" destId="{4990B5EA-5A2C-41A1-9D86-A077E97E95C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B8F91-DE4E-49C9-964B-DE4DD9A444EA}">
      <dsp:nvSpPr>
        <dsp:cNvPr id="0" name=""/>
        <dsp:cNvSpPr/>
      </dsp:nvSpPr>
      <dsp:spPr>
        <a:xfrm>
          <a:off x="921881" y="2730"/>
          <a:ext cx="1828160" cy="1015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Century Gothic" panose="020B0502020202020204" pitchFamily="34" charset="0"/>
            </a:rPr>
            <a:t>Adesão de </a:t>
          </a:r>
          <a:r>
            <a:rPr lang="pt-BR" sz="1400" b="1" kern="1200" dirty="0" smtClean="0">
              <a:latin typeface="Century Gothic" panose="020B0502020202020204" pitchFamily="34" charset="0"/>
            </a:rPr>
            <a:t>24 CIS</a:t>
          </a:r>
          <a:endParaRPr lang="pt-BR" sz="1400" b="1" kern="1200" dirty="0">
            <a:latin typeface="Century Gothic" panose="020B0502020202020204" pitchFamily="34" charset="0"/>
          </a:endParaRPr>
        </a:p>
      </dsp:txBody>
      <dsp:txXfrm>
        <a:off x="951628" y="32477"/>
        <a:ext cx="1768666" cy="956150"/>
      </dsp:txXfrm>
    </dsp:sp>
    <dsp:sp modelId="{1E97DAA3-F9A1-4153-A2B5-654E234FF6FE}">
      <dsp:nvSpPr>
        <dsp:cNvPr id="0" name=""/>
        <dsp:cNvSpPr/>
      </dsp:nvSpPr>
      <dsp:spPr>
        <a:xfrm rot="5400000">
          <a:off x="1645528" y="1043766"/>
          <a:ext cx="380866" cy="4570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latin typeface="Century Gothic" panose="020B0502020202020204" pitchFamily="34" charset="0"/>
          </a:endParaRPr>
        </a:p>
      </dsp:txBody>
      <dsp:txXfrm rot="-5400000">
        <a:off x="1698849" y="1081853"/>
        <a:ext cx="274224" cy="266606"/>
      </dsp:txXfrm>
    </dsp:sp>
    <dsp:sp modelId="{BA9579D4-3397-4761-837B-D88E209DF3D0}">
      <dsp:nvSpPr>
        <dsp:cNvPr id="0" name=""/>
        <dsp:cNvSpPr/>
      </dsp:nvSpPr>
      <dsp:spPr>
        <a:xfrm>
          <a:off x="921881" y="1526197"/>
          <a:ext cx="1828160" cy="1015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Century Gothic" panose="020B0502020202020204" pitchFamily="34" charset="0"/>
            </a:rPr>
            <a:t>Cobertura populacional de </a:t>
          </a:r>
          <a:r>
            <a:rPr lang="pt-BR" sz="1400" b="1" kern="1200" dirty="0" smtClean="0">
              <a:latin typeface="Century Gothic" panose="020B0502020202020204" pitchFamily="34" charset="0"/>
            </a:rPr>
            <a:t>27,85%</a:t>
          </a:r>
          <a:endParaRPr lang="pt-BR" sz="1400" b="1" kern="1200" dirty="0">
            <a:latin typeface="Century Gothic" panose="020B0502020202020204" pitchFamily="34" charset="0"/>
          </a:endParaRPr>
        </a:p>
      </dsp:txBody>
      <dsp:txXfrm>
        <a:off x="951628" y="1555944"/>
        <a:ext cx="1768666" cy="956150"/>
      </dsp:txXfrm>
    </dsp:sp>
    <dsp:sp modelId="{896B2846-A349-4801-86D3-6DF9FDFD48AD}">
      <dsp:nvSpPr>
        <dsp:cNvPr id="0" name=""/>
        <dsp:cNvSpPr/>
      </dsp:nvSpPr>
      <dsp:spPr>
        <a:xfrm rot="5400000">
          <a:off x="1645528" y="2567233"/>
          <a:ext cx="380866" cy="4570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latin typeface="Century Gothic" panose="020B0502020202020204" pitchFamily="34" charset="0"/>
          </a:endParaRPr>
        </a:p>
      </dsp:txBody>
      <dsp:txXfrm rot="-5400000">
        <a:off x="1698849" y="2605320"/>
        <a:ext cx="274224" cy="266606"/>
      </dsp:txXfrm>
    </dsp:sp>
    <dsp:sp modelId="{4138D2C4-FE50-4990-87FA-1D89153C3A36}">
      <dsp:nvSpPr>
        <dsp:cNvPr id="0" name=""/>
        <dsp:cNvSpPr/>
      </dsp:nvSpPr>
      <dsp:spPr>
        <a:xfrm>
          <a:off x="921881" y="3049664"/>
          <a:ext cx="1828160" cy="1015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latin typeface="Century Gothic" panose="020B0502020202020204" pitchFamily="34" charset="0"/>
            </a:rPr>
            <a:t>325</a:t>
          </a:r>
          <a:r>
            <a:rPr lang="pt-BR" sz="1400" b="0" kern="1200" dirty="0" smtClean="0">
              <a:latin typeface="Century Gothic" panose="020B0502020202020204" pitchFamily="34" charset="0"/>
            </a:rPr>
            <a:t> municípios atendidos</a:t>
          </a:r>
          <a:endParaRPr lang="pt-BR" sz="1400" b="0" kern="1200" dirty="0">
            <a:latin typeface="Century Gothic" panose="020B0502020202020204" pitchFamily="34" charset="0"/>
          </a:endParaRPr>
        </a:p>
      </dsp:txBody>
      <dsp:txXfrm>
        <a:off x="951628" y="3079411"/>
        <a:ext cx="1768666" cy="956150"/>
      </dsp:txXfrm>
    </dsp:sp>
    <dsp:sp modelId="{1B083B13-F519-4C72-9E65-4A20FA98FBEE}">
      <dsp:nvSpPr>
        <dsp:cNvPr id="0" name=""/>
        <dsp:cNvSpPr/>
      </dsp:nvSpPr>
      <dsp:spPr>
        <a:xfrm rot="5400000">
          <a:off x="1645528" y="4090700"/>
          <a:ext cx="380866" cy="45704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>
            <a:latin typeface="Century Gothic" panose="020B0502020202020204" pitchFamily="34" charset="0"/>
          </a:endParaRPr>
        </a:p>
      </dsp:txBody>
      <dsp:txXfrm rot="-5400000">
        <a:off x="1698849" y="4128787"/>
        <a:ext cx="274224" cy="266606"/>
      </dsp:txXfrm>
    </dsp:sp>
    <dsp:sp modelId="{4990B5EA-5A2C-41A1-9D86-A077E97E95CE}">
      <dsp:nvSpPr>
        <dsp:cNvPr id="0" name=""/>
        <dsp:cNvSpPr/>
      </dsp:nvSpPr>
      <dsp:spPr>
        <a:xfrm>
          <a:off x="921881" y="4573131"/>
          <a:ext cx="1828160" cy="1015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Century Gothic" panose="020B0502020202020204" pitchFamily="34" charset="0"/>
            </a:rPr>
            <a:t>Investimento de              </a:t>
          </a:r>
          <a:r>
            <a:rPr lang="pt-BR" sz="1400" b="1" kern="1200" dirty="0" smtClean="0">
              <a:latin typeface="Century Gothic" panose="020B0502020202020204" pitchFamily="34" charset="0"/>
            </a:rPr>
            <a:t>R$ 21.359.222,19</a:t>
          </a:r>
          <a:endParaRPr lang="pt-BR" sz="1400" b="1" kern="1200" dirty="0">
            <a:latin typeface="Century Gothic" panose="020B0502020202020204" pitchFamily="34" charset="0"/>
          </a:endParaRPr>
        </a:p>
      </dsp:txBody>
      <dsp:txXfrm>
        <a:off x="951628" y="4602878"/>
        <a:ext cx="1768666" cy="956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EE154-A0D7-4C1F-A074-04F684FD6D36}" type="datetimeFigureOut">
              <a:rPr lang="pt-BR" smtClean="0"/>
              <a:t>22/10/2024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15BB-426A-4C66-860F-787CB173620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144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07586" y="1122363"/>
            <a:ext cx="594910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07586" y="3602038"/>
            <a:ext cx="59491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5183-1AA5-43BC-B046-2C535A1B4E4E}" type="datetimeFigureOut">
              <a:rPr lang="pt-BR" smtClean="0"/>
              <a:t>22/10/2024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D51B-567D-4331-A32B-2500C02583E4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286" y="6416387"/>
            <a:ext cx="2097514" cy="24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3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5183-1AA5-43BC-B046-2C535A1B4E4E}" type="datetimeFigureOut">
              <a:rPr lang="pt-BR" smtClean="0"/>
              <a:t>22/10/2024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D51B-567D-4331-A32B-2500C02583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653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5183-1AA5-43BC-B046-2C535A1B4E4E}" type="datetimeFigureOut">
              <a:rPr lang="pt-BR" smtClean="0"/>
              <a:t>22/10/2024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D51B-567D-4331-A32B-2500C02583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291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1778" y="156118"/>
            <a:ext cx="10352021" cy="975972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5183-1AA5-43BC-B046-2C535A1B4E4E}" type="datetimeFigureOut">
              <a:rPr lang="pt-BR" smtClean="0"/>
              <a:t>22/10/2024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D51B-567D-4331-A32B-2500C02583E4}" type="slidenum">
              <a:rPr lang="pt-BR" smtClean="0"/>
              <a:t>‹nº›</a:t>
            </a:fld>
            <a:endParaRPr lang="pt-BR" dirty="0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9410111" y="6410353"/>
            <a:ext cx="2490620" cy="257117"/>
            <a:chOff x="7720446" y="6272382"/>
            <a:chExt cx="4221823" cy="435836"/>
          </a:xfrm>
        </p:grpSpPr>
        <p:pic>
          <p:nvPicPr>
            <p:cNvPr id="65" name="Imagem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2108" y="6272382"/>
              <a:ext cx="3380161" cy="394900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 userDrawn="1"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" r="4291" b="18890"/>
            <a:stretch/>
          </p:blipFill>
          <p:spPr>
            <a:xfrm>
              <a:off x="7720446" y="6272382"/>
              <a:ext cx="661554" cy="435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910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5183-1AA5-43BC-B046-2C535A1B4E4E}" type="datetimeFigureOut">
              <a:rPr lang="pt-BR" smtClean="0"/>
              <a:t>22/10/2024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D51B-567D-4331-A32B-2500C02583E4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8" y="6352592"/>
            <a:ext cx="3380161" cy="39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4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5183-1AA5-43BC-B046-2C535A1B4E4E}" type="datetimeFigureOut">
              <a:rPr lang="pt-BR" smtClean="0"/>
              <a:t>22/10/2024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D51B-567D-4331-A32B-2500C02583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636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5183-1AA5-43BC-B046-2C535A1B4E4E}" type="datetimeFigureOut">
              <a:rPr lang="pt-BR" smtClean="0"/>
              <a:t>22/10/2024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D51B-567D-4331-A32B-2500C02583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5610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5183-1AA5-43BC-B046-2C535A1B4E4E}" type="datetimeFigureOut">
              <a:rPr lang="pt-BR" smtClean="0"/>
              <a:t>22/10/2024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D51B-567D-4331-A32B-2500C02583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7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5183-1AA5-43BC-B046-2C535A1B4E4E}" type="datetimeFigureOut">
              <a:rPr lang="pt-BR" smtClean="0"/>
              <a:t>22/10/2024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D51B-567D-4331-A32B-2500C02583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8806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5183-1AA5-43BC-B046-2C535A1B4E4E}" type="datetimeFigureOut">
              <a:rPr lang="pt-BR" smtClean="0"/>
              <a:t>22/10/2024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D51B-567D-4331-A32B-2500C02583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79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5183-1AA5-43BC-B046-2C535A1B4E4E}" type="datetimeFigureOut">
              <a:rPr lang="pt-BR" smtClean="0"/>
              <a:t>22/10/2024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0D51B-567D-4331-A32B-2500C02583E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9316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4EA5183-1AA5-43BC-B046-2C535A1B4E4E}" type="datetimeFigureOut">
              <a:rPr lang="pt-BR" smtClean="0"/>
              <a:pPr/>
              <a:t>22/10/2024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F40D51B-567D-4331-A32B-2500C02583E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16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6222" y="1540792"/>
            <a:ext cx="5762990" cy="954050"/>
          </a:xfrm>
          <a:noFill/>
        </p:spPr>
        <p:txBody>
          <a:bodyPr/>
          <a:lstStyle/>
          <a:p>
            <a:pPr algn="l"/>
            <a:r>
              <a:rPr lang="pt-BR" b="1" dirty="0" smtClean="0"/>
              <a:t>FarmaCIS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436222" y="2894968"/>
            <a:ext cx="6857499" cy="739176"/>
          </a:xfrm>
          <a:noFill/>
        </p:spPr>
        <p:txBody>
          <a:bodyPr>
            <a:normAutofit/>
          </a:bodyPr>
          <a:lstStyle/>
          <a:p>
            <a:pPr algn="l"/>
            <a:r>
              <a:rPr lang="pt-BR" sz="1600" b="1" dirty="0" smtClean="0"/>
              <a:t>Subsecretaria de Regionalização</a:t>
            </a:r>
            <a:endParaRPr lang="pt-BR" sz="1600" dirty="0"/>
          </a:p>
          <a:p>
            <a:pPr algn="l" fontAlgn="base">
              <a:lnSpc>
                <a:spcPct val="100000"/>
              </a:lnSpc>
            </a:pPr>
            <a:r>
              <a:rPr lang="pt-BR" sz="1600" b="1" dirty="0"/>
              <a:t>Subsecretaria de Redes de Atenção à Saúde</a:t>
            </a:r>
          </a:p>
          <a:p>
            <a:pPr algn="l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0297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214" y="355579"/>
            <a:ext cx="8973495" cy="532223"/>
          </a:xfrm>
        </p:spPr>
        <p:txBody>
          <a:bodyPr/>
          <a:lstStyle/>
          <a:p>
            <a:r>
              <a:rPr lang="pt-BR" dirty="0" smtClean="0"/>
              <a:t>FarmaCIS</a:t>
            </a:r>
            <a:endParaRPr lang="pt-BR" dirty="0"/>
          </a:p>
        </p:txBody>
      </p:sp>
      <p:grpSp>
        <p:nvGrpSpPr>
          <p:cNvPr id="4" name="Google Shape;11085;p67"/>
          <p:cNvGrpSpPr/>
          <p:nvPr/>
        </p:nvGrpSpPr>
        <p:grpSpPr>
          <a:xfrm>
            <a:off x="712898" y="355579"/>
            <a:ext cx="501316" cy="559528"/>
            <a:chOff x="-24683100" y="2340425"/>
            <a:chExt cx="242625" cy="296150"/>
          </a:xfrm>
          <a:solidFill>
            <a:srgbClr val="26AD6B"/>
          </a:solidFill>
        </p:grpSpPr>
        <p:sp>
          <p:nvSpPr>
            <p:cNvPr id="5" name="Google Shape;11086;p67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11087;p67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11088;p67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1089;p67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" name="Retângulo 14"/>
          <p:cNvSpPr/>
          <p:nvPr/>
        </p:nvSpPr>
        <p:spPr>
          <a:xfrm>
            <a:off x="4943936" y="5710335"/>
            <a:ext cx="1792765" cy="27991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9" name="Agrupar 8"/>
          <p:cNvGrpSpPr/>
          <p:nvPr/>
        </p:nvGrpSpPr>
        <p:grpSpPr>
          <a:xfrm>
            <a:off x="4250507" y="1080887"/>
            <a:ext cx="3980191" cy="5255259"/>
            <a:chOff x="3927235" y="688341"/>
            <a:chExt cx="3980191" cy="5640271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27235" y="688341"/>
              <a:ext cx="3980191" cy="5640271"/>
            </a:xfrm>
            <a:prstGeom prst="rect">
              <a:avLst/>
            </a:prstGeom>
          </p:spPr>
        </p:pic>
        <p:sp>
          <p:nvSpPr>
            <p:cNvPr id="13" name="Retângulo 12"/>
            <p:cNvSpPr/>
            <p:nvPr/>
          </p:nvSpPr>
          <p:spPr>
            <a:xfrm>
              <a:off x="4198776" y="4236098"/>
              <a:ext cx="3377681" cy="1418253"/>
            </a:xfrm>
            <a:prstGeom prst="rect">
              <a:avLst/>
            </a:prstGeom>
            <a:solidFill>
              <a:srgbClr val="0469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pt-BR" sz="2400" b="1" dirty="0" smtClean="0">
                  <a:solidFill>
                    <a:srgbClr val="99D9EA"/>
                  </a:solidFill>
                  <a:effectLst/>
                  <a:latin typeface="Segoe UI" panose="020B0502040204020203" pitchFamily="34" charset="0"/>
                  <a:ea typeface="Calibri" panose="020F0502020204030204" pitchFamily="34" charset="0"/>
                </a:rPr>
                <a:t>FarmaCIS</a:t>
              </a:r>
              <a:endParaRPr lang="pt-BR" sz="2400" b="1" dirty="0">
                <a:solidFill>
                  <a:srgbClr val="99D9EA"/>
                </a:solidFill>
                <a:latin typeface="Segoe UI" panose="020B0502040204020203" pitchFamily="34" charset="0"/>
                <a:ea typeface="Calibri" panose="020F0502020204030204" pitchFamily="34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pt-BR" sz="1000" dirty="0" smtClean="0">
                  <a:solidFill>
                    <a:srgbClr val="99D9EA"/>
                  </a:solidFill>
                  <a:effectLst/>
                  <a:latin typeface="Segoe UI" panose="020B0502040204020203" pitchFamily="34" charset="0"/>
                  <a:ea typeface="Calibri" panose="020F0502020204030204" pitchFamily="34" charset="0"/>
                </a:rPr>
                <a:t>Orientações </a:t>
              </a:r>
              <a:r>
                <a:rPr lang="pt-BR" sz="1000" dirty="0">
                  <a:solidFill>
                    <a:srgbClr val="99D9EA"/>
                  </a:solidFill>
                  <a:effectLst/>
                  <a:latin typeface="Segoe UI" panose="020B0502040204020203" pitchFamily="34" charset="0"/>
                  <a:ea typeface="Calibri" panose="020F0502020204030204" pitchFamily="34" charset="0"/>
                </a:rPr>
                <a:t>para a Gestão de Medicamentos Básicos por Consórcios Intermunicipais de Saúde </a:t>
              </a:r>
              <a:endParaRPr lang="pt-BR" sz="1000" dirty="0">
                <a:effectLst/>
                <a:latin typeface="Segoe UI" panose="020B0502040204020203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946" y="5668347"/>
              <a:ext cx="1950743" cy="3638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59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6507" y="156118"/>
            <a:ext cx="8557858" cy="767750"/>
          </a:xfrm>
        </p:spPr>
        <p:txBody>
          <a:bodyPr/>
          <a:lstStyle/>
          <a:p>
            <a:r>
              <a:rPr lang="pt-BR" dirty="0" smtClean="0"/>
              <a:t>FarmaCIS 1ª rodada</a:t>
            </a:r>
            <a:endParaRPr lang="pt-BR" dirty="0"/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12111466"/>
              </p:ext>
            </p:extLst>
          </p:nvPr>
        </p:nvGraphicFramePr>
        <p:xfrm>
          <a:off x="927785" y="1031335"/>
          <a:ext cx="3671924" cy="5591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82" y="1132089"/>
            <a:ext cx="7122594" cy="5037801"/>
          </a:xfrm>
          <a:prstGeom prst="rect">
            <a:avLst/>
          </a:prstGeom>
        </p:spPr>
      </p:pic>
      <p:grpSp>
        <p:nvGrpSpPr>
          <p:cNvPr id="12" name="Google Shape;11085;p67"/>
          <p:cNvGrpSpPr/>
          <p:nvPr/>
        </p:nvGrpSpPr>
        <p:grpSpPr>
          <a:xfrm>
            <a:off x="712898" y="355579"/>
            <a:ext cx="501316" cy="559528"/>
            <a:chOff x="-24683100" y="2340425"/>
            <a:chExt cx="242625" cy="296150"/>
          </a:xfrm>
          <a:solidFill>
            <a:srgbClr val="26AD6B"/>
          </a:solidFill>
        </p:grpSpPr>
        <p:sp>
          <p:nvSpPr>
            <p:cNvPr id="13" name="Google Shape;11086;p67"/>
            <p:cNvSpPr/>
            <p:nvPr/>
          </p:nvSpPr>
          <p:spPr>
            <a:xfrm>
              <a:off x="-24683100" y="2392400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725"/>
                  </a:moveTo>
                  <a:cubicBezTo>
                    <a:pt x="2836" y="725"/>
                    <a:pt x="3466" y="1324"/>
                    <a:pt x="3466" y="2080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80"/>
                  </a:lnTo>
                  <a:cubicBezTo>
                    <a:pt x="694" y="1324"/>
                    <a:pt x="1324" y="725"/>
                    <a:pt x="2080" y="725"/>
                  </a:cubicBezTo>
                  <a:close/>
                  <a:moveTo>
                    <a:pt x="3466" y="5230"/>
                  </a:moveTo>
                  <a:lnTo>
                    <a:pt x="3466" y="7688"/>
                  </a:lnTo>
                  <a:cubicBezTo>
                    <a:pt x="3498" y="8475"/>
                    <a:pt x="2867" y="9074"/>
                    <a:pt x="2080" y="9074"/>
                  </a:cubicBezTo>
                  <a:cubicBezTo>
                    <a:pt x="1324" y="9074"/>
                    <a:pt x="694" y="8444"/>
                    <a:pt x="694" y="7688"/>
                  </a:cubicBezTo>
                  <a:lnTo>
                    <a:pt x="694" y="5230"/>
                  </a:lnTo>
                  <a:close/>
                  <a:moveTo>
                    <a:pt x="2080" y="0"/>
                  </a:moveTo>
                  <a:cubicBezTo>
                    <a:pt x="946" y="0"/>
                    <a:pt x="1" y="946"/>
                    <a:pt x="1" y="2080"/>
                  </a:cubicBezTo>
                  <a:lnTo>
                    <a:pt x="1" y="7688"/>
                  </a:lnTo>
                  <a:cubicBezTo>
                    <a:pt x="1" y="8822"/>
                    <a:pt x="946" y="9767"/>
                    <a:pt x="2080" y="9767"/>
                  </a:cubicBezTo>
                  <a:cubicBezTo>
                    <a:pt x="3214" y="9767"/>
                    <a:pt x="4159" y="8822"/>
                    <a:pt x="4159" y="7688"/>
                  </a:cubicBezTo>
                  <a:lnTo>
                    <a:pt x="4159" y="2080"/>
                  </a:lnTo>
                  <a:cubicBezTo>
                    <a:pt x="4159" y="946"/>
                    <a:pt x="3246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1087;p67"/>
            <p:cNvSpPr/>
            <p:nvPr/>
          </p:nvSpPr>
          <p:spPr>
            <a:xfrm>
              <a:off x="-24649225" y="2541250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4"/>
                  </a:lnTo>
                  <a:cubicBezTo>
                    <a:pt x="0" y="2112"/>
                    <a:pt x="315" y="2427"/>
                    <a:pt x="725" y="2427"/>
                  </a:cubicBezTo>
                  <a:cubicBezTo>
                    <a:pt x="914" y="2427"/>
                    <a:pt x="1071" y="2269"/>
                    <a:pt x="1071" y="2080"/>
                  </a:cubicBezTo>
                  <a:cubicBezTo>
                    <a:pt x="1071" y="1891"/>
                    <a:pt x="914" y="1734"/>
                    <a:pt x="725" y="1734"/>
                  </a:cubicBezTo>
                  <a:lnTo>
                    <a:pt x="725" y="347"/>
                  </a:ln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1088;p67"/>
            <p:cNvSpPr/>
            <p:nvPr/>
          </p:nvSpPr>
          <p:spPr>
            <a:xfrm>
              <a:off x="-24544475" y="2340425"/>
              <a:ext cx="104000" cy="244175"/>
            </a:xfrm>
            <a:custGeom>
              <a:avLst/>
              <a:gdLst/>
              <a:ahLst/>
              <a:cxnLst/>
              <a:rect l="l" t="t" r="r" b="b"/>
              <a:pathLst>
                <a:path w="4160" h="9767" extrusionOk="0">
                  <a:moveTo>
                    <a:pt x="2080" y="693"/>
                  </a:moveTo>
                  <a:cubicBezTo>
                    <a:pt x="2836" y="693"/>
                    <a:pt x="3466" y="1323"/>
                    <a:pt x="3466" y="2079"/>
                  </a:cubicBezTo>
                  <a:lnTo>
                    <a:pt x="3466" y="4537"/>
                  </a:lnTo>
                  <a:lnTo>
                    <a:pt x="694" y="4537"/>
                  </a:lnTo>
                  <a:lnTo>
                    <a:pt x="694" y="2079"/>
                  </a:lnTo>
                  <a:cubicBezTo>
                    <a:pt x="694" y="1323"/>
                    <a:pt x="1324" y="693"/>
                    <a:pt x="2080" y="693"/>
                  </a:cubicBezTo>
                  <a:close/>
                  <a:moveTo>
                    <a:pt x="3466" y="5261"/>
                  </a:moveTo>
                  <a:lnTo>
                    <a:pt x="3466" y="7719"/>
                  </a:lnTo>
                  <a:cubicBezTo>
                    <a:pt x="3497" y="8475"/>
                    <a:pt x="2867" y="9105"/>
                    <a:pt x="2080" y="9105"/>
                  </a:cubicBezTo>
                  <a:cubicBezTo>
                    <a:pt x="1324" y="9105"/>
                    <a:pt x="694" y="8475"/>
                    <a:pt x="694" y="7719"/>
                  </a:cubicBezTo>
                  <a:lnTo>
                    <a:pt x="694" y="5261"/>
                  </a:lnTo>
                  <a:close/>
                  <a:moveTo>
                    <a:pt x="2080" y="0"/>
                  </a:moveTo>
                  <a:cubicBezTo>
                    <a:pt x="946" y="0"/>
                    <a:pt x="0" y="945"/>
                    <a:pt x="0" y="2079"/>
                  </a:cubicBezTo>
                  <a:lnTo>
                    <a:pt x="0" y="7687"/>
                  </a:lnTo>
                  <a:cubicBezTo>
                    <a:pt x="0" y="8821"/>
                    <a:pt x="946" y="9767"/>
                    <a:pt x="2080" y="9767"/>
                  </a:cubicBezTo>
                  <a:cubicBezTo>
                    <a:pt x="3214" y="9767"/>
                    <a:pt x="4159" y="8821"/>
                    <a:pt x="4159" y="7687"/>
                  </a:cubicBezTo>
                  <a:lnTo>
                    <a:pt x="4159" y="2079"/>
                  </a:lnTo>
                  <a:cubicBezTo>
                    <a:pt x="4159" y="945"/>
                    <a:pt x="3277" y="0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1089;p67"/>
            <p:cNvSpPr/>
            <p:nvPr/>
          </p:nvSpPr>
          <p:spPr>
            <a:xfrm>
              <a:off x="-24501150" y="2375075"/>
              <a:ext cx="26800" cy="60675"/>
            </a:xfrm>
            <a:custGeom>
              <a:avLst/>
              <a:gdLst/>
              <a:ahLst/>
              <a:cxnLst/>
              <a:rect l="l" t="t" r="r" b="b"/>
              <a:pathLst>
                <a:path w="1072" h="2427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32" y="536"/>
                    <a:pt x="189" y="693"/>
                    <a:pt x="347" y="693"/>
                  </a:cubicBezTo>
                  <a:lnTo>
                    <a:pt x="347" y="2080"/>
                  </a:lnTo>
                  <a:cubicBezTo>
                    <a:pt x="347" y="2269"/>
                    <a:pt x="504" y="2426"/>
                    <a:pt x="693" y="2426"/>
                  </a:cubicBezTo>
                  <a:cubicBezTo>
                    <a:pt x="914" y="2426"/>
                    <a:pt x="1071" y="2269"/>
                    <a:pt x="1071" y="2080"/>
                  </a:cubicBezTo>
                  <a:lnTo>
                    <a:pt x="1071" y="693"/>
                  </a:lnTo>
                  <a:cubicBezTo>
                    <a:pt x="1071" y="315"/>
                    <a:pt x="75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5110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12191;p103"/>
          <p:cNvGrpSpPr/>
          <p:nvPr/>
        </p:nvGrpSpPr>
        <p:grpSpPr>
          <a:xfrm>
            <a:off x="826908" y="257646"/>
            <a:ext cx="501316" cy="491702"/>
            <a:chOff x="3539102" y="2427549"/>
            <a:chExt cx="355099" cy="355481"/>
          </a:xfrm>
          <a:solidFill>
            <a:srgbClr val="26AD6B"/>
          </a:solidFill>
        </p:grpSpPr>
        <p:sp>
          <p:nvSpPr>
            <p:cNvPr id="46" name="Google Shape;12192;p103"/>
            <p:cNvSpPr/>
            <p:nvPr/>
          </p:nvSpPr>
          <p:spPr>
            <a:xfrm>
              <a:off x="3539102" y="2561320"/>
              <a:ext cx="355099" cy="221710"/>
            </a:xfrm>
            <a:custGeom>
              <a:avLst/>
              <a:gdLst/>
              <a:ahLst/>
              <a:cxnLst/>
              <a:rect l="l" t="t" r="r" b="b"/>
              <a:pathLst>
                <a:path w="11157" h="6966" extrusionOk="0">
                  <a:moveTo>
                    <a:pt x="2953" y="3131"/>
                  </a:moveTo>
                  <a:lnTo>
                    <a:pt x="2953" y="6644"/>
                  </a:lnTo>
                  <a:lnTo>
                    <a:pt x="1537" y="6644"/>
                  </a:lnTo>
                  <a:lnTo>
                    <a:pt x="1537" y="3131"/>
                  </a:lnTo>
                  <a:close/>
                  <a:moveTo>
                    <a:pt x="6263" y="2250"/>
                  </a:moveTo>
                  <a:lnTo>
                    <a:pt x="6263" y="6644"/>
                  </a:lnTo>
                  <a:lnTo>
                    <a:pt x="4858" y="6644"/>
                  </a:lnTo>
                  <a:lnTo>
                    <a:pt x="4858" y="2250"/>
                  </a:lnTo>
                  <a:close/>
                  <a:moveTo>
                    <a:pt x="9585" y="333"/>
                  </a:moveTo>
                  <a:lnTo>
                    <a:pt x="9585" y="6644"/>
                  </a:lnTo>
                  <a:lnTo>
                    <a:pt x="8168" y="6644"/>
                  </a:lnTo>
                  <a:lnTo>
                    <a:pt x="8168" y="333"/>
                  </a:lnTo>
                  <a:close/>
                  <a:moveTo>
                    <a:pt x="8025" y="0"/>
                  </a:moveTo>
                  <a:cubicBezTo>
                    <a:pt x="7930" y="0"/>
                    <a:pt x="7859" y="83"/>
                    <a:pt x="7859" y="167"/>
                  </a:cubicBezTo>
                  <a:lnTo>
                    <a:pt x="7859" y="6644"/>
                  </a:lnTo>
                  <a:lnTo>
                    <a:pt x="6609" y="6644"/>
                  </a:lnTo>
                  <a:lnTo>
                    <a:pt x="6609" y="2084"/>
                  </a:lnTo>
                  <a:cubicBezTo>
                    <a:pt x="6609" y="2000"/>
                    <a:pt x="6537" y="1917"/>
                    <a:pt x="6442" y="1917"/>
                  </a:cubicBezTo>
                  <a:lnTo>
                    <a:pt x="4704" y="1917"/>
                  </a:lnTo>
                  <a:cubicBezTo>
                    <a:pt x="4608" y="1917"/>
                    <a:pt x="4537" y="2000"/>
                    <a:pt x="4537" y="2084"/>
                  </a:cubicBezTo>
                  <a:lnTo>
                    <a:pt x="4537" y="6644"/>
                  </a:lnTo>
                  <a:lnTo>
                    <a:pt x="3287" y="6644"/>
                  </a:lnTo>
                  <a:lnTo>
                    <a:pt x="3287" y="2965"/>
                  </a:lnTo>
                  <a:cubicBezTo>
                    <a:pt x="3287" y="2881"/>
                    <a:pt x="3215" y="2798"/>
                    <a:pt x="3120" y="2798"/>
                  </a:cubicBezTo>
                  <a:lnTo>
                    <a:pt x="1382" y="2798"/>
                  </a:lnTo>
                  <a:cubicBezTo>
                    <a:pt x="1298" y="2798"/>
                    <a:pt x="1215" y="2881"/>
                    <a:pt x="1215" y="2965"/>
                  </a:cubicBezTo>
                  <a:lnTo>
                    <a:pt x="1215" y="6644"/>
                  </a:lnTo>
                  <a:lnTo>
                    <a:pt x="167" y="6644"/>
                  </a:lnTo>
                  <a:cubicBezTo>
                    <a:pt x="72" y="6644"/>
                    <a:pt x="1" y="6715"/>
                    <a:pt x="1" y="6810"/>
                  </a:cubicBezTo>
                  <a:cubicBezTo>
                    <a:pt x="1" y="6894"/>
                    <a:pt x="72" y="6965"/>
                    <a:pt x="167" y="6965"/>
                  </a:cubicBezTo>
                  <a:lnTo>
                    <a:pt x="11002" y="6965"/>
                  </a:lnTo>
                  <a:cubicBezTo>
                    <a:pt x="11085" y="6965"/>
                    <a:pt x="11157" y="6894"/>
                    <a:pt x="11157" y="6810"/>
                  </a:cubicBezTo>
                  <a:cubicBezTo>
                    <a:pt x="11145" y="6715"/>
                    <a:pt x="11073" y="6644"/>
                    <a:pt x="10990" y="6644"/>
                  </a:cubicBezTo>
                  <a:lnTo>
                    <a:pt x="9930" y="6644"/>
                  </a:lnTo>
                  <a:lnTo>
                    <a:pt x="9930" y="167"/>
                  </a:lnTo>
                  <a:cubicBezTo>
                    <a:pt x="9930" y="83"/>
                    <a:pt x="9859" y="0"/>
                    <a:pt x="9764" y="0"/>
                  </a:cubicBezTo>
                  <a:close/>
                </a:path>
              </a:pathLst>
            </a:custGeom>
            <a:solidFill>
              <a:srgbClr val="26AD6B"/>
            </a:solidFill>
            <a:ln w="12700">
              <a:solidFill>
                <a:srgbClr val="1DAA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2193;p103"/>
            <p:cNvSpPr/>
            <p:nvPr/>
          </p:nvSpPr>
          <p:spPr>
            <a:xfrm>
              <a:off x="3544417" y="2427549"/>
              <a:ext cx="339568" cy="205415"/>
            </a:xfrm>
            <a:custGeom>
              <a:avLst/>
              <a:gdLst/>
              <a:ahLst/>
              <a:cxnLst/>
              <a:rect l="l" t="t" r="r" b="b"/>
              <a:pathLst>
                <a:path w="10669" h="6454" extrusionOk="0">
                  <a:moveTo>
                    <a:pt x="10157" y="0"/>
                  </a:moveTo>
                  <a:cubicBezTo>
                    <a:pt x="10125" y="0"/>
                    <a:pt x="10093" y="4"/>
                    <a:pt x="10061" y="12"/>
                  </a:cubicBezTo>
                  <a:lnTo>
                    <a:pt x="8656" y="191"/>
                  </a:lnTo>
                  <a:cubicBezTo>
                    <a:pt x="8382" y="214"/>
                    <a:pt x="8180" y="488"/>
                    <a:pt x="8216" y="762"/>
                  </a:cubicBezTo>
                  <a:cubicBezTo>
                    <a:pt x="8238" y="1032"/>
                    <a:pt x="8483" y="1217"/>
                    <a:pt x="8751" y="1217"/>
                  </a:cubicBezTo>
                  <a:cubicBezTo>
                    <a:pt x="8767" y="1217"/>
                    <a:pt x="8783" y="1216"/>
                    <a:pt x="8799" y="1215"/>
                  </a:cubicBezTo>
                  <a:lnTo>
                    <a:pt x="8906" y="1203"/>
                  </a:lnTo>
                  <a:lnTo>
                    <a:pt x="8906" y="1203"/>
                  </a:lnTo>
                  <a:cubicBezTo>
                    <a:pt x="7204" y="3191"/>
                    <a:pt x="5156" y="4215"/>
                    <a:pt x="3715" y="4727"/>
                  </a:cubicBezTo>
                  <a:cubicBezTo>
                    <a:pt x="1917" y="5370"/>
                    <a:pt x="524" y="5429"/>
                    <a:pt x="500" y="5429"/>
                  </a:cubicBezTo>
                  <a:cubicBezTo>
                    <a:pt x="227" y="5441"/>
                    <a:pt x="0" y="5679"/>
                    <a:pt x="12" y="5965"/>
                  </a:cubicBezTo>
                  <a:cubicBezTo>
                    <a:pt x="24" y="6239"/>
                    <a:pt x="250" y="6453"/>
                    <a:pt x="524" y="6453"/>
                  </a:cubicBezTo>
                  <a:lnTo>
                    <a:pt x="536" y="6453"/>
                  </a:lnTo>
                  <a:cubicBezTo>
                    <a:pt x="596" y="6453"/>
                    <a:pt x="2084" y="6394"/>
                    <a:pt x="4037" y="5703"/>
                  </a:cubicBezTo>
                  <a:cubicBezTo>
                    <a:pt x="5132" y="5322"/>
                    <a:pt x="6156" y="4798"/>
                    <a:pt x="7096" y="4167"/>
                  </a:cubicBezTo>
                  <a:cubicBezTo>
                    <a:pt x="7168" y="4120"/>
                    <a:pt x="7192" y="4013"/>
                    <a:pt x="7144" y="3941"/>
                  </a:cubicBezTo>
                  <a:cubicBezTo>
                    <a:pt x="7113" y="3895"/>
                    <a:pt x="7058" y="3869"/>
                    <a:pt x="7003" y="3869"/>
                  </a:cubicBezTo>
                  <a:cubicBezTo>
                    <a:pt x="6973" y="3869"/>
                    <a:pt x="6943" y="3877"/>
                    <a:pt x="6918" y="3893"/>
                  </a:cubicBezTo>
                  <a:cubicBezTo>
                    <a:pt x="5989" y="4513"/>
                    <a:pt x="5001" y="5025"/>
                    <a:pt x="3929" y="5394"/>
                  </a:cubicBezTo>
                  <a:cubicBezTo>
                    <a:pt x="2024" y="6084"/>
                    <a:pt x="596" y="6120"/>
                    <a:pt x="536" y="6120"/>
                  </a:cubicBezTo>
                  <a:cubicBezTo>
                    <a:pt x="429" y="6120"/>
                    <a:pt x="358" y="6049"/>
                    <a:pt x="358" y="5953"/>
                  </a:cubicBezTo>
                  <a:cubicBezTo>
                    <a:pt x="358" y="5846"/>
                    <a:pt x="429" y="5751"/>
                    <a:pt x="536" y="5751"/>
                  </a:cubicBezTo>
                  <a:cubicBezTo>
                    <a:pt x="548" y="5751"/>
                    <a:pt x="1989" y="5691"/>
                    <a:pt x="3834" y="5036"/>
                  </a:cubicBezTo>
                  <a:cubicBezTo>
                    <a:pt x="5406" y="4489"/>
                    <a:pt x="7632" y="3346"/>
                    <a:pt x="9454" y="1084"/>
                  </a:cubicBezTo>
                  <a:cubicBezTo>
                    <a:pt x="9534" y="969"/>
                    <a:pt x="9459" y="809"/>
                    <a:pt x="9315" y="809"/>
                  </a:cubicBezTo>
                  <a:cubicBezTo>
                    <a:pt x="9310" y="809"/>
                    <a:pt x="9304" y="809"/>
                    <a:pt x="9299" y="810"/>
                  </a:cubicBezTo>
                  <a:lnTo>
                    <a:pt x="8775" y="869"/>
                  </a:lnTo>
                  <a:cubicBezTo>
                    <a:pt x="8768" y="870"/>
                    <a:pt x="8761" y="871"/>
                    <a:pt x="8754" y="871"/>
                  </a:cubicBezTo>
                  <a:cubicBezTo>
                    <a:pt x="8676" y="871"/>
                    <a:pt x="8595" y="815"/>
                    <a:pt x="8573" y="738"/>
                  </a:cubicBezTo>
                  <a:cubicBezTo>
                    <a:pt x="8537" y="631"/>
                    <a:pt x="8620" y="512"/>
                    <a:pt x="8740" y="500"/>
                  </a:cubicBezTo>
                  <a:lnTo>
                    <a:pt x="10133" y="322"/>
                  </a:lnTo>
                  <a:cubicBezTo>
                    <a:pt x="10139" y="321"/>
                    <a:pt x="10146" y="320"/>
                    <a:pt x="10153" y="320"/>
                  </a:cubicBezTo>
                  <a:cubicBezTo>
                    <a:pt x="10253" y="320"/>
                    <a:pt x="10347" y="400"/>
                    <a:pt x="10347" y="500"/>
                  </a:cubicBezTo>
                  <a:lnTo>
                    <a:pt x="10347" y="1893"/>
                  </a:lnTo>
                  <a:cubicBezTo>
                    <a:pt x="10347" y="2000"/>
                    <a:pt x="10252" y="2072"/>
                    <a:pt x="10168" y="2072"/>
                  </a:cubicBezTo>
                  <a:cubicBezTo>
                    <a:pt x="10073" y="2072"/>
                    <a:pt x="9990" y="1988"/>
                    <a:pt x="9990" y="1893"/>
                  </a:cubicBezTo>
                  <a:lnTo>
                    <a:pt x="9990" y="1477"/>
                  </a:lnTo>
                  <a:cubicBezTo>
                    <a:pt x="9990" y="1417"/>
                    <a:pt x="9942" y="1346"/>
                    <a:pt x="9883" y="1334"/>
                  </a:cubicBezTo>
                  <a:cubicBezTo>
                    <a:pt x="9866" y="1324"/>
                    <a:pt x="9848" y="1319"/>
                    <a:pt x="9830" y="1319"/>
                  </a:cubicBezTo>
                  <a:cubicBezTo>
                    <a:pt x="9784" y="1319"/>
                    <a:pt x="9738" y="1347"/>
                    <a:pt x="9704" y="1381"/>
                  </a:cubicBezTo>
                  <a:cubicBezTo>
                    <a:pt x="9085" y="2119"/>
                    <a:pt x="8394" y="2810"/>
                    <a:pt x="7632" y="3382"/>
                  </a:cubicBezTo>
                  <a:cubicBezTo>
                    <a:pt x="7561" y="3441"/>
                    <a:pt x="7537" y="3548"/>
                    <a:pt x="7597" y="3608"/>
                  </a:cubicBezTo>
                  <a:cubicBezTo>
                    <a:pt x="7635" y="3646"/>
                    <a:pt x="7692" y="3674"/>
                    <a:pt x="7744" y="3674"/>
                  </a:cubicBezTo>
                  <a:cubicBezTo>
                    <a:pt x="7773" y="3674"/>
                    <a:pt x="7801" y="3665"/>
                    <a:pt x="7823" y="3643"/>
                  </a:cubicBezTo>
                  <a:cubicBezTo>
                    <a:pt x="8489" y="3131"/>
                    <a:pt x="9109" y="2548"/>
                    <a:pt x="9656" y="1917"/>
                  </a:cubicBezTo>
                  <a:cubicBezTo>
                    <a:pt x="9668" y="2179"/>
                    <a:pt x="9894" y="2405"/>
                    <a:pt x="10156" y="2405"/>
                  </a:cubicBezTo>
                  <a:cubicBezTo>
                    <a:pt x="10442" y="2405"/>
                    <a:pt x="10668" y="2179"/>
                    <a:pt x="10668" y="1893"/>
                  </a:cubicBezTo>
                  <a:lnTo>
                    <a:pt x="10668" y="500"/>
                  </a:lnTo>
                  <a:cubicBezTo>
                    <a:pt x="10621" y="369"/>
                    <a:pt x="10561" y="238"/>
                    <a:pt x="10466" y="131"/>
                  </a:cubicBezTo>
                  <a:cubicBezTo>
                    <a:pt x="10382" y="48"/>
                    <a:pt x="10270" y="0"/>
                    <a:pt x="10157" y="0"/>
                  </a:cubicBezTo>
                  <a:close/>
                </a:path>
              </a:pathLst>
            </a:custGeom>
            <a:grpFill/>
            <a:ln w="12700">
              <a:solidFill>
                <a:srgbClr val="1DAA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8394" y="162698"/>
            <a:ext cx="7680404" cy="813208"/>
          </a:xfrm>
        </p:spPr>
        <p:txBody>
          <a:bodyPr>
            <a:normAutofit/>
          </a:bodyPr>
          <a:lstStyle/>
          <a:p>
            <a:r>
              <a:rPr lang="pt-BR" dirty="0"/>
              <a:t>Resultados esperados</a:t>
            </a:r>
          </a:p>
        </p:txBody>
      </p:sp>
      <p:sp>
        <p:nvSpPr>
          <p:cNvPr id="16" name="Google Shape;315;p36"/>
          <p:cNvSpPr/>
          <p:nvPr/>
        </p:nvSpPr>
        <p:spPr>
          <a:xfrm>
            <a:off x="671439" y="1231801"/>
            <a:ext cx="10819975" cy="3468865"/>
          </a:xfrm>
          <a:prstGeom prst="rect">
            <a:avLst/>
          </a:prstGeom>
          <a:noFill/>
          <a:ln w="19050" cap="flat" cmpd="sng">
            <a:solidFill>
              <a:srgbClr val="26AD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7" name="Google Shape;316;p36"/>
          <p:cNvPicPr preferRelativeResize="0"/>
          <p:nvPr/>
        </p:nvPicPr>
        <p:blipFill rotWithShape="1">
          <a:blip r:embed="rId2">
            <a:alphaModFix/>
          </a:blip>
          <a:srcRect t="47826" b="4768"/>
          <a:stretch/>
        </p:blipFill>
        <p:spPr>
          <a:xfrm>
            <a:off x="1001778" y="1533218"/>
            <a:ext cx="10352021" cy="286603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320;p36"/>
          <p:cNvSpPr/>
          <p:nvPr/>
        </p:nvSpPr>
        <p:spPr>
          <a:xfrm>
            <a:off x="3266199" y="3309624"/>
            <a:ext cx="1792200" cy="2782081"/>
          </a:xfrm>
          <a:prstGeom prst="rect">
            <a:avLst/>
          </a:prstGeom>
          <a:solidFill>
            <a:srgbClr val="1DAA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Tx/>
              <a:defRPr/>
            </a:pPr>
            <a:endParaRPr lang="pt-BR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 lvl="0" algn="ctr">
              <a:buClrTx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Maior eficiência e celeridade no processo de aquisição, armazenamento e recebimento de medicamentos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Google Shape;317;p36"/>
          <p:cNvSpPr/>
          <p:nvPr/>
        </p:nvSpPr>
        <p:spPr>
          <a:xfrm>
            <a:off x="1328224" y="3309624"/>
            <a:ext cx="1788600" cy="2782081"/>
          </a:xfrm>
          <a:prstGeom prst="rect">
            <a:avLst/>
          </a:prstGeom>
          <a:solidFill>
            <a:srgbClr val="1DAA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Tx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Assistência Farmacêutica fortalecida, ampliada </a:t>
            </a:r>
          </a:p>
          <a:p>
            <a:pPr lvl="0" algn="ctr">
              <a:buClrTx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e qualificada.</a:t>
            </a:r>
          </a:p>
        </p:txBody>
      </p:sp>
      <p:sp>
        <p:nvSpPr>
          <p:cNvPr id="31" name="Google Shape;11098;p67"/>
          <p:cNvSpPr/>
          <p:nvPr/>
        </p:nvSpPr>
        <p:spPr>
          <a:xfrm>
            <a:off x="2065229" y="3492454"/>
            <a:ext cx="336777" cy="388622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318;p36"/>
          <p:cNvSpPr/>
          <p:nvPr/>
        </p:nvSpPr>
        <p:spPr>
          <a:xfrm>
            <a:off x="7197075" y="3309624"/>
            <a:ext cx="1788600" cy="2782081"/>
          </a:xfrm>
          <a:prstGeom prst="rect">
            <a:avLst/>
          </a:prstGeom>
          <a:solidFill>
            <a:srgbClr val="1DAA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Tx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Redução das demandas judiciais sobre medicamentos básicos.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32" name="Google Shape;11384;p68"/>
          <p:cNvGrpSpPr/>
          <p:nvPr/>
        </p:nvGrpSpPr>
        <p:grpSpPr>
          <a:xfrm>
            <a:off x="7886660" y="3509291"/>
            <a:ext cx="365135" cy="354948"/>
            <a:chOff x="-63669700" y="2646600"/>
            <a:chExt cx="324525" cy="317625"/>
          </a:xfrm>
          <a:solidFill>
            <a:schemeClr val="bg2"/>
          </a:solidFill>
        </p:grpSpPr>
        <p:sp>
          <p:nvSpPr>
            <p:cNvPr id="33" name="Google Shape;11385;p68"/>
            <p:cNvSpPr/>
            <p:nvPr/>
          </p:nvSpPr>
          <p:spPr>
            <a:xfrm>
              <a:off x="-63669700" y="2646600"/>
              <a:ext cx="324525" cy="317550"/>
            </a:xfrm>
            <a:custGeom>
              <a:avLst/>
              <a:gdLst/>
              <a:ahLst/>
              <a:cxnLst/>
              <a:rect l="l" t="t" r="r" b="b"/>
              <a:pathLst>
                <a:path w="12981" h="12702" extrusionOk="0">
                  <a:moveTo>
                    <a:pt x="6947" y="867"/>
                  </a:moveTo>
                  <a:cubicBezTo>
                    <a:pt x="7058" y="867"/>
                    <a:pt x="7168" y="906"/>
                    <a:pt x="7247" y="985"/>
                  </a:cubicBezTo>
                  <a:cubicBezTo>
                    <a:pt x="7404" y="1143"/>
                    <a:pt x="7404" y="1426"/>
                    <a:pt x="7247" y="1584"/>
                  </a:cubicBezTo>
                  <a:lnTo>
                    <a:pt x="5199" y="3632"/>
                  </a:lnTo>
                  <a:cubicBezTo>
                    <a:pt x="5120" y="3710"/>
                    <a:pt x="5010" y="3750"/>
                    <a:pt x="4900" y="3750"/>
                  </a:cubicBezTo>
                  <a:cubicBezTo>
                    <a:pt x="4789" y="3750"/>
                    <a:pt x="4679" y="3710"/>
                    <a:pt x="4600" y="3632"/>
                  </a:cubicBezTo>
                  <a:cubicBezTo>
                    <a:pt x="4443" y="3474"/>
                    <a:pt x="4443" y="3190"/>
                    <a:pt x="4600" y="3033"/>
                  </a:cubicBezTo>
                  <a:lnTo>
                    <a:pt x="6648" y="985"/>
                  </a:lnTo>
                  <a:cubicBezTo>
                    <a:pt x="6727" y="906"/>
                    <a:pt x="6837" y="867"/>
                    <a:pt x="6947" y="867"/>
                  </a:cubicBezTo>
                  <a:close/>
                  <a:moveTo>
                    <a:pt x="7530" y="2434"/>
                  </a:moveTo>
                  <a:lnTo>
                    <a:pt x="10429" y="5364"/>
                  </a:lnTo>
                  <a:lnTo>
                    <a:pt x="8979" y="6814"/>
                  </a:lnTo>
                  <a:lnTo>
                    <a:pt x="6050" y="3884"/>
                  </a:lnTo>
                  <a:lnTo>
                    <a:pt x="7530" y="2434"/>
                  </a:lnTo>
                  <a:close/>
                  <a:moveTo>
                    <a:pt x="6648" y="5679"/>
                  </a:moveTo>
                  <a:lnTo>
                    <a:pt x="7247" y="6246"/>
                  </a:lnTo>
                  <a:lnTo>
                    <a:pt x="5482" y="8042"/>
                  </a:lnTo>
                  <a:lnTo>
                    <a:pt x="4884" y="7444"/>
                  </a:lnTo>
                  <a:lnTo>
                    <a:pt x="6648" y="5679"/>
                  </a:lnTo>
                  <a:close/>
                  <a:moveTo>
                    <a:pt x="11642" y="5561"/>
                  </a:moveTo>
                  <a:cubicBezTo>
                    <a:pt x="11752" y="5561"/>
                    <a:pt x="11862" y="5601"/>
                    <a:pt x="11941" y="5679"/>
                  </a:cubicBezTo>
                  <a:cubicBezTo>
                    <a:pt x="12098" y="5837"/>
                    <a:pt x="12098" y="6089"/>
                    <a:pt x="11941" y="6246"/>
                  </a:cubicBezTo>
                  <a:lnTo>
                    <a:pt x="9893" y="8294"/>
                  </a:lnTo>
                  <a:cubicBezTo>
                    <a:pt x="9814" y="8373"/>
                    <a:pt x="9704" y="8412"/>
                    <a:pt x="9594" y="8412"/>
                  </a:cubicBezTo>
                  <a:cubicBezTo>
                    <a:pt x="9484" y="8412"/>
                    <a:pt x="9373" y="8373"/>
                    <a:pt x="9295" y="8294"/>
                  </a:cubicBezTo>
                  <a:cubicBezTo>
                    <a:pt x="9137" y="8137"/>
                    <a:pt x="9137" y="7885"/>
                    <a:pt x="9295" y="7727"/>
                  </a:cubicBezTo>
                  <a:lnTo>
                    <a:pt x="11342" y="5679"/>
                  </a:lnTo>
                  <a:cubicBezTo>
                    <a:pt x="11421" y="5601"/>
                    <a:pt x="11531" y="5561"/>
                    <a:pt x="11642" y="5561"/>
                  </a:cubicBezTo>
                  <a:close/>
                  <a:moveTo>
                    <a:pt x="4065" y="7664"/>
                  </a:moveTo>
                  <a:lnTo>
                    <a:pt x="5230" y="8861"/>
                  </a:lnTo>
                  <a:lnTo>
                    <a:pt x="2426" y="11665"/>
                  </a:lnTo>
                  <a:cubicBezTo>
                    <a:pt x="2269" y="11823"/>
                    <a:pt x="2064" y="11902"/>
                    <a:pt x="1855" y="11902"/>
                  </a:cubicBezTo>
                  <a:cubicBezTo>
                    <a:pt x="1647" y="11902"/>
                    <a:pt x="1434" y="11823"/>
                    <a:pt x="1261" y="11665"/>
                  </a:cubicBezTo>
                  <a:cubicBezTo>
                    <a:pt x="914" y="11350"/>
                    <a:pt x="914" y="10783"/>
                    <a:pt x="1261" y="10468"/>
                  </a:cubicBezTo>
                  <a:lnTo>
                    <a:pt x="4065" y="7664"/>
                  </a:lnTo>
                  <a:close/>
                  <a:moveTo>
                    <a:pt x="6971" y="1"/>
                  </a:moveTo>
                  <a:cubicBezTo>
                    <a:pt x="6648" y="1"/>
                    <a:pt x="6317" y="119"/>
                    <a:pt x="6050" y="355"/>
                  </a:cubicBezTo>
                  <a:lnTo>
                    <a:pt x="4002" y="2403"/>
                  </a:lnTo>
                  <a:cubicBezTo>
                    <a:pt x="3529" y="2875"/>
                    <a:pt x="3529" y="3663"/>
                    <a:pt x="4002" y="4167"/>
                  </a:cubicBezTo>
                  <a:cubicBezTo>
                    <a:pt x="4258" y="4424"/>
                    <a:pt x="4564" y="4544"/>
                    <a:pt x="4874" y="4544"/>
                  </a:cubicBezTo>
                  <a:cubicBezTo>
                    <a:pt x="5058" y="4544"/>
                    <a:pt x="5243" y="4501"/>
                    <a:pt x="5419" y="4419"/>
                  </a:cubicBezTo>
                  <a:lnTo>
                    <a:pt x="6081" y="5018"/>
                  </a:lnTo>
                  <a:lnTo>
                    <a:pt x="4285" y="6814"/>
                  </a:lnTo>
                  <a:cubicBezTo>
                    <a:pt x="4206" y="6735"/>
                    <a:pt x="4096" y="6695"/>
                    <a:pt x="3990" y="6695"/>
                  </a:cubicBezTo>
                  <a:cubicBezTo>
                    <a:pt x="3884" y="6695"/>
                    <a:pt x="3781" y="6735"/>
                    <a:pt x="3718" y="6814"/>
                  </a:cubicBezTo>
                  <a:lnTo>
                    <a:pt x="631" y="9869"/>
                  </a:lnTo>
                  <a:cubicBezTo>
                    <a:pt x="1" y="10500"/>
                    <a:pt x="1" y="11571"/>
                    <a:pt x="631" y="12201"/>
                  </a:cubicBezTo>
                  <a:cubicBezTo>
                    <a:pt x="965" y="12536"/>
                    <a:pt x="1405" y="12701"/>
                    <a:pt x="1840" y="12701"/>
                  </a:cubicBezTo>
                  <a:cubicBezTo>
                    <a:pt x="2264" y="12701"/>
                    <a:pt x="2682" y="12544"/>
                    <a:pt x="2994" y="12232"/>
                  </a:cubicBezTo>
                  <a:lnTo>
                    <a:pt x="6050" y="9176"/>
                  </a:lnTo>
                  <a:cubicBezTo>
                    <a:pt x="6207" y="9019"/>
                    <a:pt x="6207" y="8735"/>
                    <a:pt x="6050" y="8578"/>
                  </a:cubicBezTo>
                  <a:lnTo>
                    <a:pt x="7845" y="6814"/>
                  </a:lnTo>
                  <a:lnTo>
                    <a:pt x="8475" y="7444"/>
                  </a:lnTo>
                  <a:cubicBezTo>
                    <a:pt x="8255" y="7853"/>
                    <a:pt x="8318" y="8452"/>
                    <a:pt x="8696" y="8861"/>
                  </a:cubicBezTo>
                  <a:cubicBezTo>
                    <a:pt x="8932" y="9098"/>
                    <a:pt x="9247" y="9216"/>
                    <a:pt x="9566" y="9216"/>
                  </a:cubicBezTo>
                  <a:cubicBezTo>
                    <a:pt x="9885" y="9216"/>
                    <a:pt x="10208" y="9098"/>
                    <a:pt x="10460" y="8861"/>
                  </a:cubicBezTo>
                  <a:lnTo>
                    <a:pt x="12508" y="6814"/>
                  </a:lnTo>
                  <a:cubicBezTo>
                    <a:pt x="12981" y="6341"/>
                    <a:pt x="12981" y="5553"/>
                    <a:pt x="12508" y="5018"/>
                  </a:cubicBezTo>
                  <a:cubicBezTo>
                    <a:pt x="12274" y="4784"/>
                    <a:pt x="11979" y="4670"/>
                    <a:pt x="11669" y="4670"/>
                  </a:cubicBezTo>
                  <a:cubicBezTo>
                    <a:pt x="11479" y="4670"/>
                    <a:pt x="11282" y="4713"/>
                    <a:pt x="11090" y="4797"/>
                  </a:cubicBezTo>
                  <a:lnTo>
                    <a:pt x="8066" y="1773"/>
                  </a:lnTo>
                  <a:cubicBezTo>
                    <a:pt x="8255" y="1332"/>
                    <a:pt x="8223" y="733"/>
                    <a:pt x="7845" y="355"/>
                  </a:cubicBezTo>
                  <a:cubicBezTo>
                    <a:pt x="7609" y="119"/>
                    <a:pt x="7294" y="1"/>
                    <a:pt x="69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11386;p68"/>
            <p:cNvSpPr/>
            <p:nvPr/>
          </p:nvSpPr>
          <p:spPr>
            <a:xfrm>
              <a:off x="-63532650" y="2901200"/>
              <a:ext cx="185900" cy="63025"/>
            </a:xfrm>
            <a:custGeom>
              <a:avLst/>
              <a:gdLst/>
              <a:ahLst/>
              <a:cxnLst/>
              <a:rect l="l" t="t" r="r" b="b"/>
              <a:pathLst>
                <a:path w="7436" h="2521" extrusionOk="0">
                  <a:moveTo>
                    <a:pt x="5356" y="851"/>
                  </a:moveTo>
                  <a:cubicBezTo>
                    <a:pt x="5577" y="851"/>
                    <a:pt x="5734" y="1040"/>
                    <a:pt x="5734" y="1261"/>
                  </a:cubicBezTo>
                  <a:lnTo>
                    <a:pt x="5734" y="1702"/>
                  </a:lnTo>
                  <a:lnTo>
                    <a:pt x="1607" y="1702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1702"/>
                  </a:lnTo>
                  <a:lnTo>
                    <a:pt x="378" y="1702"/>
                  </a:lnTo>
                  <a:cubicBezTo>
                    <a:pt x="158" y="1702"/>
                    <a:pt x="0" y="1891"/>
                    <a:pt x="0" y="2111"/>
                  </a:cubicBezTo>
                  <a:cubicBezTo>
                    <a:pt x="0" y="2332"/>
                    <a:pt x="189" y="2521"/>
                    <a:pt x="378" y="2521"/>
                  </a:cubicBezTo>
                  <a:lnTo>
                    <a:pt x="6995" y="2521"/>
                  </a:lnTo>
                  <a:cubicBezTo>
                    <a:pt x="7247" y="2521"/>
                    <a:pt x="7436" y="2332"/>
                    <a:pt x="7436" y="2111"/>
                  </a:cubicBezTo>
                  <a:cubicBezTo>
                    <a:pt x="7404" y="1891"/>
                    <a:pt x="7184" y="1702"/>
                    <a:pt x="6963" y="1702"/>
                  </a:cubicBezTo>
                  <a:lnTo>
                    <a:pt x="6553" y="1702"/>
                  </a:lnTo>
                  <a:lnTo>
                    <a:pt x="6553" y="1261"/>
                  </a:lnTo>
                  <a:cubicBezTo>
                    <a:pt x="6553" y="599"/>
                    <a:pt x="6018" y="1"/>
                    <a:pt x="53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" name="Google Shape;323;p36"/>
          <p:cNvSpPr/>
          <p:nvPr/>
        </p:nvSpPr>
        <p:spPr>
          <a:xfrm>
            <a:off x="9178798" y="3309623"/>
            <a:ext cx="1788600" cy="2782081"/>
          </a:xfrm>
          <a:prstGeom prst="rect">
            <a:avLst/>
          </a:prstGeom>
          <a:solidFill>
            <a:srgbClr val="1DAA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Maior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integração 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entre</a:t>
            </a:r>
            <a:r>
              <a:rPr kumimoji="0" lang="pt-BR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municípios,</a:t>
            </a:r>
            <a:r>
              <a:rPr kumimoji="0" lang="pt-BR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CIS, URS 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0" cap="none" spc="0" normalizeH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Nível Central/ SES.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5" name="Google Shape;11567;p68"/>
          <p:cNvSpPr/>
          <p:nvPr/>
        </p:nvSpPr>
        <p:spPr>
          <a:xfrm>
            <a:off x="9923205" y="3495540"/>
            <a:ext cx="379093" cy="382451"/>
          </a:xfrm>
          <a:custGeom>
            <a:avLst/>
            <a:gdLst/>
            <a:ahLst/>
            <a:cxnLst/>
            <a:rect l="l" t="t" r="r" b="b"/>
            <a:pathLst>
              <a:path w="12005" h="11815" extrusionOk="0">
                <a:moveTo>
                  <a:pt x="6003" y="693"/>
                </a:moveTo>
                <a:cubicBezTo>
                  <a:pt x="6089" y="693"/>
                  <a:pt x="6176" y="725"/>
                  <a:pt x="6239" y="788"/>
                </a:cubicBezTo>
                <a:lnTo>
                  <a:pt x="8444" y="2993"/>
                </a:lnTo>
                <a:lnTo>
                  <a:pt x="7972" y="3466"/>
                </a:lnTo>
                <a:lnTo>
                  <a:pt x="7751" y="3214"/>
                </a:lnTo>
                <a:cubicBezTo>
                  <a:pt x="7562" y="3025"/>
                  <a:pt x="7279" y="2899"/>
                  <a:pt x="6995" y="2899"/>
                </a:cubicBezTo>
                <a:cubicBezTo>
                  <a:pt x="6711" y="2899"/>
                  <a:pt x="6459" y="3025"/>
                  <a:pt x="6239" y="3214"/>
                </a:cubicBezTo>
                <a:cubicBezTo>
                  <a:pt x="5861" y="3623"/>
                  <a:pt x="5861" y="4285"/>
                  <a:pt x="6239" y="4663"/>
                </a:cubicBezTo>
                <a:lnTo>
                  <a:pt x="6491" y="4915"/>
                </a:lnTo>
                <a:lnTo>
                  <a:pt x="6018" y="5388"/>
                </a:lnTo>
                <a:lnTo>
                  <a:pt x="5262" y="4631"/>
                </a:lnTo>
                <a:cubicBezTo>
                  <a:pt x="5199" y="4568"/>
                  <a:pt x="5113" y="4537"/>
                  <a:pt x="5026" y="4537"/>
                </a:cubicBezTo>
                <a:cubicBezTo>
                  <a:pt x="4939" y="4537"/>
                  <a:pt x="4853" y="4568"/>
                  <a:pt x="4790" y="4631"/>
                </a:cubicBezTo>
                <a:lnTo>
                  <a:pt x="4317" y="5104"/>
                </a:lnTo>
                <a:cubicBezTo>
                  <a:pt x="4254" y="5167"/>
                  <a:pt x="4167" y="5198"/>
                  <a:pt x="4081" y="5198"/>
                </a:cubicBezTo>
                <a:cubicBezTo>
                  <a:pt x="3994" y="5198"/>
                  <a:pt x="3907" y="5167"/>
                  <a:pt x="3844" y="5104"/>
                </a:cubicBezTo>
                <a:cubicBezTo>
                  <a:pt x="3718" y="4978"/>
                  <a:pt x="3718" y="4757"/>
                  <a:pt x="3844" y="4631"/>
                </a:cubicBezTo>
                <a:lnTo>
                  <a:pt x="4317" y="4159"/>
                </a:lnTo>
                <a:cubicBezTo>
                  <a:pt x="4443" y="4033"/>
                  <a:pt x="4443" y="3812"/>
                  <a:pt x="4317" y="3686"/>
                </a:cubicBezTo>
                <a:lnTo>
                  <a:pt x="3624" y="2993"/>
                </a:lnTo>
                <a:lnTo>
                  <a:pt x="5766" y="788"/>
                </a:lnTo>
                <a:cubicBezTo>
                  <a:pt x="5829" y="725"/>
                  <a:pt x="5916" y="693"/>
                  <a:pt x="6003" y="693"/>
                </a:cubicBezTo>
                <a:close/>
                <a:moveTo>
                  <a:pt x="3088" y="3466"/>
                </a:moveTo>
                <a:lnTo>
                  <a:pt x="3561" y="3938"/>
                </a:lnTo>
                <a:lnTo>
                  <a:pt x="3340" y="4159"/>
                </a:lnTo>
                <a:cubicBezTo>
                  <a:pt x="2931" y="4568"/>
                  <a:pt x="2931" y="5230"/>
                  <a:pt x="3340" y="5608"/>
                </a:cubicBezTo>
                <a:cubicBezTo>
                  <a:pt x="3529" y="5813"/>
                  <a:pt x="3797" y="5915"/>
                  <a:pt x="4065" y="5915"/>
                </a:cubicBezTo>
                <a:cubicBezTo>
                  <a:pt x="4333" y="5915"/>
                  <a:pt x="4601" y="5813"/>
                  <a:pt x="4790" y="5608"/>
                </a:cubicBezTo>
                <a:lnTo>
                  <a:pt x="5042" y="5388"/>
                </a:lnTo>
                <a:lnTo>
                  <a:pt x="5514" y="5860"/>
                </a:lnTo>
                <a:lnTo>
                  <a:pt x="4758" y="6616"/>
                </a:lnTo>
                <a:cubicBezTo>
                  <a:pt x="4632" y="6711"/>
                  <a:pt x="4632" y="6963"/>
                  <a:pt x="4758" y="7089"/>
                </a:cubicBezTo>
                <a:lnTo>
                  <a:pt x="5231" y="7561"/>
                </a:lnTo>
                <a:cubicBezTo>
                  <a:pt x="5357" y="7656"/>
                  <a:pt x="5357" y="7908"/>
                  <a:pt x="5231" y="8002"/>
                </a:cubicBezTo>
                <a:cubicBezTo>
                  <a:pt x="5168" y="8065"/>
                  <a:pt x="5081" y="8097"/>
                  <a:pt x="4994" y="8097"/>
                </a:cubicBezTo>
                <a:cubicBezTo>
                  <a:pt x="4908" y="8097"/>
                  <a:pt x="4821" y="8065"/>
                  <a:pt x="4758" y="8002"/>
                </a:cubicBezTo>
                <a:lnTo>
                  <a:pt x="4286" y="7561"/>
                </a:lnTo>
                <a:cubicBezTo>
                  <a:pt x="4223" y="7498"/>
                  <a:pt x="4136" y="7467"/>
                  <a:pt x="4049" y="7467"/>
                </a:cubicBezTo>
                <a:cubicBezTo>
                  <a:pt x="3963" y="7467"/>
                  <a:pt x="3876" y="7498"/>
                  <a:pt x="3813" y="7561"/>
                </a:cubicBezTo>
                <a:lnTo>
                  <a:pt x="3088" y="8254"/>
                </a:lnTo>
                <a:lnTo>
                  <a:pt x="883" y="6049"/>
                </a:lnTo>
                <a:cubicBezTo>
                  <a:pt x="789" y="6018"/>
                  <a:pt x="789" y="5829"/>
                  <a:pt x="883" y="5671"/>
                </a:cubicBezTo>
                <a:lnTo>
                  <a:pt x="3088" y="3466"/>
                </a:lnTo>
                <a:close/>
                <a:moveTo>
                  <a:pt x="8917" y="3529"/>
                </a:moveTo>
                <a:lnTo>
                  <a:pt x="11122" y="5671"/>
                </a:lnTo>
                <a:cubicBezTo>
                  <a:pt x="11248" y="5766"/>
                  <a:pt x="11248" y="6018"/>
                  <a:pt x="11122" y="6144"/>
                </a:cubicBezTo>
                <a:lnTo>
                  <a:pt x="8917" y="8349"/>
                </a:lnTo>
                <a:lnTo>
                  <a:pt x="8444" y="7876"/>
                </a:lnTo>
                <a:lnTo>
                  <a:pt x="8696" y="7624"/>
                </a:lnTo>
                <a:cubicBezTo>
                  <a:pt x="9074" y="7246"/>
                  <a:pt x="9074" y="6553"/>
                  <a:pt x="8696" y="6175"/>
                </a:cubicBezTo>
                <a:cubicBezTo>
                  <a:pt x="8491" y="5970"/>
                  <a:pt x="8224" y="5868"/>
                  <a:pt x="7956" y="5868"/>
                </a:cubicBezTo>
                <a:cubicBezTo>
                  <a:pt x="7688" y="5868"/>
                  <a:pt x="7420" y="5970"/>
                  <a:pt x="7216" y="6175"/>
                </a:cubicBezTo>
                <a:lnTo>
                  <a:pt x="6995" y="6396"/>
                </a:lnTo>
                <a:lnTo>
                  <a:pt x="6522" y="5923"/>
                </a:lnTo>
                <a:lnTo>
                  <a:pt x="7279" y="5198"/>
                </a:lnTo>
                <a:cubicBezTo>
                  <a:pt x="7373" y="5072"/>
                  <a:pt x="7373" y="4820"/>
                  <a:pt x="7279" y="4726"/>
                </a:cubicBezTo>
                <a:lnTo>
                  <a:pt x="6806" y="4222"/>
                </a:lnTo>
                <a:cubicBezTo>
                  <a:pt x="6680" y="4127"/>
                  <a:pt x="6680" y="3875"/>
                  <a:pt x="6806" y="3749"/>
                </a:cubicBezTo>
                <a:cubicBezTo>
                  <a:pt x="6869" y="3686"/>
                  <a:pt x="6963" y="3655"/>
                  <a:pt x="7026" y="3655"/>
                </a:cubicBezTo>
                <a:cubicBezTo>
                  <a:pt x="7121" y="3655"/>
                  <a:pt x="7216" y="3686"/>
                  <a:pt x="7279" y="3749"/>
                </a:cubicBezTo>
                <a:lnTo>
                  <a:pt x="7751" y="4222"/>
                </a:lnTo>
                <a:cubicBezTo>
                  <a:pt x="7798" y="4285"/>
                  <a:pt x="7885" y="4316"/>
                  <a:pt x="7976" y="4316"/>
                </a:cubicBezTo>
                <a:cubicBezTo>
                  <a:pt x="8066" y="4316"/>
                  <a:pt x="8161" y="4285"/>
                  <a:pt x="8224" y="4222"/>
                </a:cubicBezTo>
                <a:lnTo>
                  <a:pt x="8917" y="3529"/>
                </a:lnTo>
                <a:close/>
                <a:moveTo>
                  <a:pt x="5987" y="6396"/>
                </a:moveTo>
                <a:lnTo>
                  <a:pt x="6711" y="7152"/>
                </a:lnTo>
                <a:cubicBezTo>
                  <a:pt x="6774" y="7215"/>
                  <a:pt x="6869" y="7246"/>
                  <a:pt x="6960" y="7246"/>
                </a:cubicBezTo>
                <a:cubicBezTo>
                  <a:pt x="7050" y="7246"/>
                  <a:pt x="7137" y="7215"/>
                  <a:pt x="7184" y="7152"/>
                </a:cubicBezTo>
                <a:lnTo>
                  <a:pt x="7657" y="6679"/>
                </a:lnTo>
                <a:cubicBezTo>
                  <a:pt x="7720" y="6616"/>
                  <a:pt x="7814" y="6585"/>
                  <a:pt x="7905" y="6585"/>
                </a:cubicBezTo>
                <a:cubicBezTo>
                  <a:pt x="7995" y="6585"/>
                  <a:pt x="8082" y="6616"/>
                  <a:pt x="8129" y="6679"/>
                </a:cubicBezTo>
                <a:cubicBezTo>
                  <a:pt x="8255" y="6805"/>
                  <a:pt x="8255" y="7026"/>
                  <a:pt x="8129" y="7152"/>
                </a:cubicBezTo>
                <a:lnTo>
                  <a:pt x="7657" y="7624"/>
                </a:lnTo>
                <a:cubicBezTo>
                  <a:pt x="7562" y="7750"/>
                  <a:pt x="7562" y="7971"/>
                  <a:pt x="7657" y="8097"/>
                </a:cubicBezTo>
                <a:lnTo>
                  <a:pt x="8381" y="8822"/>
                </a:lnTo>
                <a:lnTo>
                  <a:pt x="6239" y="11027"/>
                </a:lnTo>
                <a:cubicBezTo>
                  <a:pt x="6192" y="11074"/>
                  <a:pt x="6105" y="11098"/>
                  <a:pt x="6014" y="11098"/>
                </a:cubicBezTo>
                <a:cubicBezTo>
                  <a:pt x="5924" y="11098"/>
                  <a:pt x="5829" y="11074"/>
                  <a:pt x="5766" y="11027"/>
                </a:cubicBezTo>
                <a:lnTo>
                  <a:pt x="3561" y="8822"/>
                </a:lnTo>
                <a:lnTo>
                  <a:pt x="4034" y="8349"/>
                </a:lnTo>
                <a:lnTo>
                  <a:pt x="4286" y="8570"/>
                </a:lnTo>
                <a:cubicBezTo>
                  <a:pt x="4475" y="8774"/>
                  <a:pt x="4742" y="8877"/>
                  <a:pt x="5010" y="8877"/>
                </a:cubicBezTo>
                <a:cubicBezTo>
                  <a:pt x="5278" y="8877"/>
                  <a:pt x="5546" y="8774"/>
                  <a:pt x="5735" y="8570"/>
                </a:cubicBezTo>
                <a:cubicBezTo>
                  <a:pt x="6144" y="8191"/>
                  <a:pt x="6144" y="7498"/>
                  <a:pt x="5735" y="7120"/>
                </a:cubicBezTo>
                <a:lnTo>
                  <a:pt x="5514" y="6868"/>
                </a:lnTo>
                <a:lnTo>
                  <a:pt x="5987" y="6396"/>
                </a:lnTo>
                <a:close/>
                <a:moveTo>
                  <a:pt x="5999" y="0"/>
                </a:moveTo>
                <a:cubicBezTo>
                  <a:pt x="5735" y="0"/>
                  <a:pt x="5467" y="95"/>
                  <a:pt x="5262" y="284"/>
                </a:cubicBezTo>
                <a:lnTo>
                  <a:pt x="379" y="5167"/>
                </a:lnTo>
                <a:cubicBezTo>
                  <a:pt x="1" y="5577"/>
                  <a:pt x="1" y="6238"/>
                  <a:pt x="379" y="6648"/>
                </a:cubicBezTo>
                <a:lnTo>
                  <a:pt x="5262" y="11531"/>
                </a:lnTo>
                <a:cubicBezTo>
                  <a:pt x="5467" y="11720"/>
                  <a:pt x="5735" y="11814"/>
                  <a:pt x="5999" y="11814"/>
                </a:cubicBezTo>
                <a:cubicBezTo>
                  <a:pt x="6262" y="11814"/>
                  <a:pt x="6522" y="11720"/>
                  <a:pt x="6711" y="11531"/>
                </a:cubicBezTo>
                <a:lnTo>
                  <a:pt x="11595" y="6648"/>
                </a:lnTo>
                <a:cubicBezTo>
                  <a:pt x="12004" y="6238"/>
                  <a:pt x="12004" y="5577"/>
                  <a:pt x="11595" y="5167"/>
                </a:cubicBezTo>
                <a:lnTo>
                  <a:pt x="6711" y="284"/>
                </a:lnTo>
                <a:cubicBezTo>
                  <a:pt x="6522" y="95"/>
                  <a:pt x="6262" y="0"/>
                  <a:pt x="5999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" name="Google Shape;323;p36"/>
          <p:cNvSpPr/>
          <p:nvPr/>
        </p:nvSpPr>
        <p:spPr>
          <a:xfrm>
            <a:off x="5207774" y="3309624"/>
            <a:ext cx="1788600" cy="2782081"/>
          </a:xfrm>
          <a:prstGeom prst="rect">
            <a:avLst/>
          </a:prstGeom>
          <a:solidFill>
            <a:srgbClr val="1DAA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Tx/>
            </a:pP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Racionalização dos gastos municipais com medicamentos básicos. </a:t>
            </a:r>
          </a:p>
        </p:txBody>
      </p:sp>
      <p:grpSp>
        <p:nvGrpSpPr>
          <p:cNvPr id="27" name="Google Shape;10781;p66"/>
          <p:cNvGrpSpPr/>
          <p:nvPr/>
        </p:nvGrpSpPr>
        <p:grpSpPr>
          <a:xfrm>
            <a:off x="5813628" y="3500108"/>
            <a:ext cx="364160" cy="373314"/>
            <a:chOff x="1487200" y="2615925"/>
            <a:chExt cx="483125" cy="483150"/>
          </a:xfrm>
          <a:solidFill>
            <a:schemeClr val="bg2"/>
          </a:solidFill>
        </p:grpSpPr>
        <p:sp>
          <p:nvSpPr>
            <p:cNvPr id="28" name="Google Shape;10782;p66"/>
            <p:cNvSpPr/>
            <p:nvPr/>
          </p:nvSpPr>
          <p:spPr>
            <a:xfrm>
              <a:off x="1601400" y="28442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29" name="Google Shape;10783;p66"/>
            <p:cNvSpPr/>
            <p:nvPr/>
          </p:nvSpPr>
          <p:spPr>
            <a:xfrm>
              <a:off x="1487200" y="2731050"/>
              <a:ext cx="483125" cy="368025"/>
            </a:xfrm>
            <a:custGeom>
              <a:avLst/>
              <a:gdLst/>
              <a:ahLst/>
              <a:cxnLst/>
              <a:rect l="l" t="t" r="r" b="b"/>
              <a:pathLst>
                <a:path w="19325" h="14721" extrusionOk="0">
                  <a:moveTo>
                    <a:pt x="4566" y="1232"/>
                  </a:moveTo>
                  <a:cubicBezTo>
                    <a:pt x="4994" y="1386"/>
                    <a:pt x="5342" y="1703"/>
                    <a:pt x="5535" y="2117"/>
                  </a:cubicBezTo>
                  <a:cubicBezTo>
                    <a:pt x="5630" y="2320"/>
                    <a:pt x="5833" y="2444"/>
                    <a:pt x="6050" y="2444"/>
                  </a:cubicBezTo>
                  <a:cubicBezTo>
                    <a:pt x="6094" y="2444"/>
                    <a:pt x="6139" y="2439"/>
                    <a:pt x="6184" y="2428"/>
                  </a:cubicBezTo>
                  <a:cubicBezTo>
                    <a:pt x="6580" y="2322"/>
                    <a:pt x="6987" y="2268"/>
                    <a:pt x="7398" y="2265"/>
                  </a:cubicBezTo>
                  <a:lnTo>
                    <a:pt x="11927" y="2265"/>
                  </a:lnTo>
                  <a:cubicBezTo>
                    <a:pt x="14738" y="2265"/>
                    <a:pt x="17024" y="4551"/>
                    <a:pt x="17024" y="7362"/>
                  </a:cubicBezTo>
                  <a:cubicBezTo>
                    <a:pt x="17021" y="9385"/>
                    <a:pt x="15819" y="11215"/>
                    <a:pt x="13965" y="12024"/>
                  </a:cubicBezTo>
                  <a:cubicBezTo>
                    <a:pt x="13760" y="12114"/>
                    <a:pt x="13624" y="12320"/>
                    <a:pt x="13627" y="12543"/>
                  </a:cubicBezTo>
                  <a:lnTo>
                    <a:pt x="13627" y="13588"/>
                  </a:lnTo>
                  <a:lnTo>
                    <a:pt x="12495" y="13588"/>
                  </a:lnTo>
                  <a:lnTo>
                    <a:pt x="12495" y="13023"/>
                  </a:lnTo>
                  <a:cubicBezTo>
                    <a:pt x="12495" y="12709"/>
                    <a:pt x="12241" y="12456"/>
                    <a:pt x="11927" y="12456"/>
                  </a:cubicBezTo>
                  <a:lnTo>
                    <a:pt x="7398" y="12456"/>
                  </a:lnTo>
                  <a:cubicBezTo>
                    <a:pt x="7084" y="12456"/>
                    <a:pt x="6833" y="12709"/>
                    <a:pt x="6833" y="13023"/>
                  </a:cubicBezTo>
                  <a:lnTo>
                    <a:pt x="6833" y="13588"/>
                  </a:lnTo>
                  <a:lnTo>
                    <a:pt x="5701" y="13588"/>
                  </a:lnTo>
                  <a:lnTo>
                    <a:pt x="5701" y="12537"/>
                  </a:lnTo>
                  <a:cubicBezTo>
                    <a:pt x="5698" y="12314"/>
                    <a:pt x="5565" y="12108"/>
                    <a:pt x="5360" y="12021"/>
                  </a:cubicBezTo>
                  <a:cubicBezTo>
                    <a:pt x="4185" y="11508"/>
                    <a:pt x="3249" y="10572"/>
                    <a:pt x="2733" y="9400"/>
                  </a:cubicBezTo>
                  <a:cubicBezTo>
                    <a:pt x="2642" y="9192"/>
                    <a:pt x="2440" y="9059"/>
                    <a:pt x="2213" y="9059"/>
                  </a:cubicBezTo>
                  <a:lnTo>
                    <a:pt x="1132" y="9059"/>
                  </a:lnTo>
                  <a:lnTo>
                    <a:pt x="1132" y="6794"/>
                  </a:lnTo>
                  <a:lnTo>
                    <a:pt x="1851" y="6794"/>
                  </a:lnTo>
                  <a:cubicBezTo>
                    <a:pt x="2120" y="6794"/>
                    <a:pt x="2349" y="6604"/>
                    <a:pt x="2404" y="6341"/>
                  </a:cubicBezTo>
                  <a:cubicBezTo>
                    <a:pt x="2651" y="5130"/>
                    <a:pt x="3349" y="4046"/>
                    <a:pt x="4369" y="3286"/>
                  </a:cubicBezTo>
                  <a:cubicBezTo>
                    <a:pt x="4566" y="3138"/>
                    <a:pt x="4644" y="2884"/>
                    <a:pt x="4569" y="2652"/>
                  </a:cubicBezTo>
                  <a:lnTo>
                    <a:pt x="4566" y="2645"/>
                  </a:lnTo>
                  <a:lnTo>
                    <a:pt x="4566" y="1232"/>
                  </a:lnTo>
                  <a:close/>
                  <a:moveTo>
                    <a:pt x="4001" y="0"/>
                  </a:moveTo>
                  <a:cubicBezTo>
                    <a:pt x="3687" y="0"/>
                    <a:pt x="3436" y="254"/>
                    <a:pt x="3436" y="568"/>
                  </a:cubicBezTo>
                  <a:lnTo>
                    <a:pt x="3436" y="2582"/>
                  </a:lnTo>
                  <a:cubicBezTo>
                    <a:pt x="2461" y="3379"/>
                    <a:pt x="1754" y="4454"/>
                    <a:pt x="1407" y="5662"/>
                  </a:cubicBezTo>
                  <a:lnTo>
                    <a:pt x="568" y="5662"/>
                  </a:lnTo>
                  <a:cubicBezTo>
                    <a:pt x="254" y="5662"/>
                    <a:pt x="0" y="5916"/>
                    <a:pt x="0" y="6230"/>
                  </a:cubicBezTo>
                  <a:lnTo>
                    <a:pt x="0" y="9626"/>
                  </a:lnTo>
                  <a:cubicBezTo>
                    <a:pt x="0" y="9937"/>
                    <a:pt x="254" y="10191"/>
                    <a:pt x="568" y="10191"/>
                  </a:cubicBezTo>
                  <a:lnTo>
                    <a:pt x="1857" y="10191"/>
                  </a:lnTo>
                  <a:cubicBezTo>
                    <a:pt x="2452" y="11357"/>
                    <a:pt x="3400" y="12302"/>
                    <a:pt x="4569" y="12897"/>
                  </a:cubicBezTo>
                  <a:lnTo>
                    <a:pt x="4569" y="14156"/>
                  </a:lnTo>
                  <a:cubicBezTo>
                    <a:pt x="4569" y="14467"/>
                    <a:pt x="4819" y="14720"/>
                    <a:pt x="5133" y="14720"/>
                  </a:cubicBezTo>
                  <a:lnTo>
                    <a:pt x="7398" y="14720"/>
                  </a:lnTo>
                  <a:cubicBezTo>
                    <a:pt x="7712" y="14720"/>
                    <a:pt x="7965" y="14467"/>
                    <a:pt x="7965" y="14156"/>
                  </a:cubicBezTo>
                  <a:lnTo>
                    <a:pt x="7965" y="13588"/>
                  </a:lnTo>
                  <a:lnTo>
                    <a:pt x="11362" y="13588"/>
                  </a:lnTo>
                  <a:lnTo>
                    <a:pt x="11362" y="14156"/>
                  </a:lnTo>
                  <a:cubicBezTo>
                    <a:pt x="11362" y="14467"/>
                    <a:pt x="11613" y="14720"/>
                    <a:pt x="11927" y="14720"/>
                  </a:cubicBezTo>
                  <a:lnTo>
                    <a:pt x="14192" y="14720"/>
                  </a:lnTo>
                  <a:cubicBezTo>
                    <a:pt x="14506" y="14720"/>
                    <a:pt x="14759" y="14467"/>
                    <a:pt x="14759" y="14156"/>
                  </a:cubicBezTo>
                  <a:lnTo>
                    <a:pt x="14759" y="12903"/>
                  </a:lnTo>
                  <a:cubicBezTo>
                    <a:pt x="16689" y="11915"/>
                    <a:pt x="17969" y="9998"/>
                    <a:pt x="18135" y="7839"/>
                  </a:cubicBezTo>
                  <a:cubicBezTo>
                    <a:pt x="18383" y="7754"/>
                    <a:pt x="18612" y="7618"/>
                    <a:pt x="18799" y="7437"/>
                  </a:cubicBezTo>
                  <a:cubicBezTo>
                    <a:pt x="19134" y="7123"/>
                    <a:pt x="19325" y="6685"/>
                    <a:pt x="19325" y="6230"/>
                  </a:cubicBezTo>
                  <a:lnTo>
                    <a:pt x="19325" y="5097"/>
                  </a:lnTo>
                  <a:cubicBezTo>
                    <a:pt x="19325" y="4783"/>
                    <a:pt x="19071" y="4530"/>
                    <a:pt x="18760" y="4530"/>
                  </a:cubicBezTo>
                  <a:cubicBezTo>
                    <a:pt x="18446" y="4530"/>
                    <a:pt x="18192" y="4783"/>
                    <a:pt x="18192" y="5097"/>
                  </a:cubicBezTo>
                  <a:lnTo>
                    <a:pt x="18192" y="6230"/>
                  </a:lnTo>
                  <a:cubicBezTo>
                    <a:pt x="18192" y="6332"/>
                    <a:pt x="18159" y="6435"/>
                    <a:pt x="18099" y="6522"/>
                  </a:cubicBezTo>
                  <a:cubicBezTo>
                    <a:pt x="17688" y="3482"/>
                    <a:pt x="15079" y="1133"/>
                    <a:pt x="11927" y="1133"/>
                  </a:cubicBezTo>
                  <a:lnTo>
                    <a:pt x="7398" y="1133"/>
                  </a:lnTo>
                  <a:cubicBezTo>
                    <a:pt x="7041" y="1136"/>
                    <a:pt x="6685" y="1169"/>
                    <a:pt x="6332" y="1238"/>
                  </a:cubicBezTo>
                  <a:cubicBezTo>
                    <a:pt x="5807" y="465"/>
                    <a:pt x="4934" y="3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30" name="Google Shape;10784;p66"/>
            <p:cNvSpPr/>
            <p:nvPr/>
          </p:nvSpPr>
          <p:spPr>
            <a:xfrm>
              <a:off x="1658025" y="2615925"/>
              <a:ext cx="141550" cy="143450"/>
            </a:xfrm>
            <a:custGeom>
              <a:avLst/>
              <a:gdLst/>
              <a:ahLst/>
              <a:cxnLst/>
              <a:rect l="l" t="t" r="r" b="b"/>
              <a:pathLst>
                <a:path w="5662" h="5738" extrusionOk="0">
                  <a:moveTo>
                    <a:pt x="2829" y="1133"/>
                  </a:moveTo>
                  <a:cubicBezTo>
                    <a:pt x="3750" y="1133"/>
                    <a:pt x="4529" y="1945"/>
                    <a:pt x="4529" y="2908"/>
                  </a:cubicBezTo>
                  <a:cubicBezTo>
                    <a:pt x="4526" y="3845"/>
                    <a:pt x="3768" y="4605"/>
                    <a:pt x="2829" y="4605"/>
                  </a:cubicBezTo>
                  <a:cubicBezTo>
                    <a:pt x="1890" y="4605"/>
                    <a:pt x="1132" y="3845"/>
                    <a:pt x="1132" y="2908"/>
                  </a:cubicBezTo>
                  <a:cubicBezTo>
                    <a:pt x="1132" y="1945"/>
                    <a:pt x="1908" y="1133"/>
                    <a:pt x="2829" y="1133"/>
                  </a:cubicBezTo>
                  <a:close/>
                  <a:moveTo>
                    <a:pt x="2829" y="1"/>
                  </a:moveTo>
                  <a:cubicBezTo>
                    <a:pt x="2075" y="1"/>
                    <a:pt x="1359" y="312"/>
                    <a:pt x="818" y="876"/>
                  </a:cubicBezTo>
                  <a:cubicBezTo>
                    <a:pt x="293" y="1423"/>
                    <a:pt x="0" y="2151"/>
                    <a:pt x="0" y="2908"/>
                  </a:cubicBezTo>
                  <a:cubicBezTo>
                    <a:pt x="0" y="4470"/>
                    <a:pt x="1265" y="5738"/>
                    <a:pt x="2829" y="5738"/>
                  </a:cubicBezTo>
                  <a:cubicBezTo>
                    <a:pt x="4393" y="5738"/>
                    <a:pt x="5662" y="4470"/>
                    <a:pt x="5662" y="2908"/>
                  </a:cubicBezTo>
                  <a:cubicBezTo>
                    <a:pt x="5659" y="2151"/>
                    <a:pt x="5366" y="1423"/>
                    <a:pt x="4840" y="876"/>
                  </a:cubicBezTo>
                  <a:cubicBezTo>
                    <a:pt x="4303" y="312"/>
                    <a:pt x="3584" y="1"/>
                    <a:pt x="2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grpSp>
        <p:nvGrpSpPr>
          <p:cNvPr id="48" name="Google Shape;11263;p68"/>
          <p:cNvGrpSpPr/>
          <p:nvPr/>
        </p:nvGrpSpPr>
        <p:grpSpPr>
          <a:xfrm>
            <a:off x="3960609" y="3501809"/>
            <a:ext cx="366269" cy="369913"/>
            <a:chOff x="-64764500" y="2280550"/>
            <a:chExt cx="316650" cy="319800"/>
          </a:xfrm>
          <a:solidFill>
            <a:srgbClr val="E5ECF7"/>
          </a:solidFill>
        </p:grpSpPr>
        <p:sp>
          <p:nvSpPr>
            <p:cNvPr id="49" name="Google Shape;11264;p68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" name="Google Shape;11265;p68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" name="Retângulo 24"/>
          <p:cNvSpPr/>
          <p:nvPr/>
        </p:nvSpPr>
        <p:spPr>
          <a:xfrm>
            <a:off x="9367935" y="6352675"/>
            <a:ext cx="2669707" cy="328044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30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1221" y="120803"/>
            <a:ext cx="9261566" cy="985363"/>
          </a:xfrm>
        </p:spPr>
        <p:txBody>
          <a:bodyPr>
            <a:normAutofit/>
          </a:bodyPr>
          <a:lstStyle/>
          <a:p>
            <a:r>
              <a:rPr lang="pt-BR" dirty="0" smtClean="0"/>
              <a:t>Resolução FarmaCis</a:t>
            </a:r>
            <a:endParaRPr lang="pt-BR" sz="3200" b="1" dirty="0"/>
          </a:p>
        </p:txBody>
      </p:sp>
      <p:grpSp>
        <p:nvGrpSpPr>
          <p:cNvPr id="108" name="Agrupar 107"/>
          <p:cNvGrpSpPr/>
          <p:nvPr/>
        </p:nvGrpSpPr>
        <p:grpSpPr>
          <a:xfrm>
            <a:off x="936584" y="364328"/>
            <a:ext cx="503718" cy="498312"/>
            <a:chOff x="400284" y="364329"/>
            <a:chExt cx="503718" cy="498312"/>
          </a:xfrm>
          <a:solidFill>
            <a:srgbClr val="1DAA81"/>
          </a:solidFill>
        </p:grpSpPr>
        <p:sp>
          <p:nvSpPr>
            <p:cNvPr id="65" name="Google Shape;11261;p68"/>
            <p:cNvSpPr/>
            <p:nvPr/>
          </p:nvSpPr>
          <p:spPr>
            <a:xfrm>
              <a:off x="400284" y="364329"/>
              <a:ext cx="503718" cy="498312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grpFill/>
            <a:ln>
              <a:solidFill>
                <a:srgbClr val="1DAA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1262;p68"/>
            <p:cNvSpPr/>
            <p:nvPr/>
          </p:nvSpPr>
          <p:spPr>
            <a:xfrm>
              <a:off x="617917" y="513395"/>
              <a:ext cx="141799" cy="130799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grpFill/>
            <a:ln>
              <a:solidFill>
                <a:srgbClr val="1DAA8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8" name="Google Shape;2313;p68"/>
          <p:cNvSpPr txBox="1"/>
          <p:nvPr/>
        </p:nvSpPr>
        <p:spPr>
          <a:xfrm>
            <a:off x="1481182" y="2286600"/>
            <a:ext cx="3872215" cy="2767423"/>
          </a:xfrm>
          <a:prstGeom prst="rect">
            <a:avLst/>
          </a:prstGeom>
          <a:solidFill>
            <a:srgbClr val="029DDC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</a:rPr>
              <a:t>Estabelece normas gerais para adesão, execução e acompanhamento referente a participação de consórcios públicos de saúde no gerenciamento regional do componente básico de medicamentos</a:t>
            </a:r>
            <a:r>
              <a:rPr lang="pt-BR" sz="1800" dirty="0" smtClean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</a:rPr>
              <a:t>.</a:t>
            </a:r>
            <a:endParaRPr lang="pt-BR" sz="1800" dirty="0">
              <a:solidFill>
                <a:schemeClr val="tx1"/>
              </a:solidFill>
              <a:latin typeface="Century Gothic" panose="020B0502020202020204" pitchFamily="34" charset="0"/>
              <a:ea typeface="Catamaran Thin"/>
              <a:cs typeface="Catamaran Thin"/>
            </a:endParaRPr>
          </a:p>
        </p:txBody>
      </p:sp>
      <p:sp>
        <p:nvSpPr>
          <p:cNvPr id="53" name="Google Shape;2313;p68"/>
          <p:cNvSpPr txBox="1"/>
          <p:nvPr/>
        </p:nvSpPr>
        <p:spPr>
          <a:xfrm>
            <a:off x="6394234" y="2270751"/>
            <a:ext cx="3995775" cy="2767423"/>
          </a:xfrm>
          <a:prstGeom prst="rect">
            <a:avLst/>
          </a:prstGeom>
          <a:solidFill>
            <a:srgbClr val="21AB76">
              <a:alpha val="4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  <a:sym typeface="Catamaran Thin"/>
              </a:rPr>
              <a:t>R</a:t>
            </a:r>
            <a:r>
              <a:rPr lang="pt-BR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  <a:sym typeface="Catamaran Thin"/>
              </a:rPr>
              <a:t>epasse </a:t>
            </a:r>
            <a:r>
              <a:rPr lang="pt-BR" sz="1600" dirty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  <a:sym typeface="Catamaran Thin"/>
              </a:rPr>
              <a:t>de incentivo financeiro para</a:t>
            </a:r>
            <a:r>
              <a:rPr lang="pt-BR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  <a:sym typeface="Catamaran Thin"/>
              </a:rPr>
              <a:t>:</a:t>
            </a:r>
          </a:p>
          <a:p>
            <a:pPr algn="ctr"/>
            <a:endParaRPr lang="pt-BR" sz="1600" dirty="0">
              <a:solidFill>
                <a:schemeClr val="tx1"/>
              </a:solidFill>
              <a:latin typeface="Century Gothic" panose="020B0502020202020204" pitchFamily="34" charset="0"/>
              <a:ea typeface="Catamaran Thin"/>
              <a:cs typeface="Catamaran Thin"/>
              <a:sym typeface="Catamaran Thin"/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  <a:sym typeface="Catamaran Thin"/>
              </a:rPr>
              <a:t>I – aquisição de equipamentos </a:t>
            </a:r>
            <a:r>
              <a:rPr lang="pt-BR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  <a:sym typeface="Catamaran Thin"/>
              </a:rPr>
              <a:t>e veículos e outros bens; </a:t>
            </a:r>
            <a:endParaRPr lang="pt-BR" sz="1600" dirty="0">
              <a:solidFill>
                <a:schemeClr val="tx1"/>
              </a:solidFill>
              <a:latin typeface="Century Gothic" panose="020B0502020202020204" pitchFamily="34" charset="0"/>
              <a:ea typeface="Catamaran Thin"/>
              <a:cs typeface="Catamaran Thin"/>
              <a:sym typeface="Catamaran Thin"/>
            </a:endParaRPr>
          </a:p>
          <a:p>
            <a:pPr algn="ctr"/>
            <a:r>
              <a:rPr lang="pt-BR" sz="1600" dirty="0" smtClean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  <a:sym typeface="Catamaran Thin"/>
              </a:rPr>
              <a:t>II </a:t>
            </a:r>
            <a:r>
              <a:rPr lang="pt-BR" sz="1600" dirty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  <a:sym typeface="Catamaran Thin"/>
              </a:rPr>
              <a:t>– contratação de profissional farmacêutico para atuar diretamente no processo de Gestão Regional de Medicamentos (GERMED).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554481" y="2362192"/>
            <a:ext cx="3882043" cy="2833264"/>
          </a:xfrm>
          <a:prstGeom prst="rect">
            <a:avLst/>
          </a:prstGeom>
          <a:noFill/>
          <a:ln>
            <a:solidFill>
              <a:srgbClr val="029D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4" name="Retângulo 53"/>
          <p:cNvSpPr/>
          <p:nvPr/>
        </p:nvSpPr>
        <p:spPr>
          <a:xfrm>
            <a:off x="6477361" y="2362192"/>
            <a:ext cx="3996675" cy="2833264"/>
          </a:xfrm>
          <a:prstGeom prst="rect">
            <a:avLst/>
          </a:prstGeom>
          <a:noFill/>
          <a:ln>
            <a:solidFill>
              <a:srgbClr val="21A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603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12672;p72"/>
          <p:cNvGrpSpPr/>
          <p:nvPr/>
        </p:nvGrpSpPr>
        <p:grpSpPr>
          <a:xfrm>
            <a:off x="4705929" y="500765"/>
            <a:ext cx="492407" cy="559528"/>
            <a:chOff x="-3462150" y="2046625"/>
            <a:chExt cx="224500" cy="291450"/>
          </a:xfrm>
          <a:solidFill>
            <a:srgbClr val="21AB76"/>
          </a:solidFill>
        </p:grpSpPr>
        <p:sp>
          <p:nvSpPr>
            <p:cNvPr id="25" name="Google Shape;12673;p72"/>
            <p:cNvSpPr/>
            <p:nvPr/>
          </p:nvSpPr>
          <p:spPr>
            <a:xfrm>
              <a:off x="-3425125" y="2253000"/>
              <a:ext cx="51225" cy="50425"/>
            </a:xfrm>
            <a:custGeom>
              <a:avLst/>
              <a:gdLst/>
              <a:ahLst/>
              <a:cxnLst/>
              <a:rect l="l" t="t" r="r" b="b"/>
              <a:pathLst>
                <a:path w="2049" h="2017" extrusionOk="0">
                  <a:moveTo>
                    <a:pt x="1009" y="662"/>
                  </a:moveTo>
                  <a:cubicBezTo>
                    <a:pt x="1198" y="662"/>
                    <a:pt x="1355" y="819"/>
                    <a:pt x="1355" y="1008"/>
                  </a:cubicBezTo>
                  <a:cubicBezTo>
                    <a:pt x="1355" y="1197"/>
                    <a:pt x="1166" y="1355"/>
                    <a:pt x="1009" y="1355"/>
                  </a:cubicBezTo>
                  <a:cubicBezTo>
                    <a:pt x="820" y="1355"/>
                    <a:pt x="662" y="1197"/>
                    <a:pt x="662" y="1008"/>
                  </a:cubicBez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009" y="0"/>
                  </a:moveTo>
                  <a:cubicBezTo>
                    <a:pt x="473" y="0"/>
                    <a:pt x="0" y="441"/>
                    <a:pt x="0" y="1008"/>
                  </a:cubicBezTo>
                  <a:cubicBezTo>
                    <a:pt x="0" y="1575"/>
                    <a:pt x="473" y="2016"/>
                    <a:pt x="1009" y="2016"/>
                  </a:cubicBezTo>
                  <a:cubicBezTo>
                    <a:pt x="1576" y="2016"/>
                    <a:pt x="2048" y="1575"/>
                    <a:pt x="2048" y="1008"/>
                  </a:cubicBezTo>
                  <a:cubicBezTo>
                    <a:pt x="2048" y="441"/>
                    <a:pt x="1576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12674;p72"/>
            <p:cNvSpPr/>
            <p:nvPr/>
          </p:nvSpPr>
          <p:spPr>
            <a:xfrm>
              <a:off x="-3425125" y="2116725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190"/>
                    <a:pt x="0" y="442"/>
                    <a:pt x="95" y="536"/>
                  </a:cubicBezTo>
                  <a:lnTo>
                    <a:pt x="536" y="977"/>
                  </a:lnTo>
                  <a:lnTo>
                    <a:pt x="95" y="1418"/>
                  </a:lnTo>
                  <a:cubicBezTo>
                    <a:pt x="0" y="1544"/>
                    <a:pt x="0" y="1765"/>
                    <a:pt x="95" y="1891"/>
                  </a:cubicBezTo>
                  <a:cubicBezTo>
                    <a:pt x="158" y="1954"/>
                    <a:pt x="252" y="1986"/>
                    <a:pt x="343" y="1986"/>
                  </a:cubicBezTo>
                  <a:cubicBezTo>
                    <a:pt x="434" y="1986"/>
                    <a:pt x="520" y="1954"/>
                    <a:pt x="568" y="1891"/>
                  </a:cubicBezTo>
                  <a:lnTo>
                    <a:pt x="1009" y="1450"/>
                  </a:lnTo>
                  <a:lnTo>
                    <a:pt x="1450" y="1891"/>
                  </a:lnTo>
                  <a:cubicBezTo>
                    <a:pt x="1513" y="1954"/>
                    <a:pt x="1599" y="1986"/>
                    <a:pt x="1686" y="1986"/>
                  </a:cubicBezTo>
                  <a:cubicBezTo>
                    <a:pt x="1773" y="1986"/>
                    <a:pt x="1859" y="1954"/>
                    <a:pt x="1922" y="1891"/>
                  </a:cubicBezTo>
                  <a:cubicBezTo>
                    <a:pt x="2048" y="1765"/>
                    <a:pt x="2048" y="1544"/>
                    <a:pt x="1922" y="1418"/>
                  </a:cubicBezTo>
                  <a:lnTo>
                    <a:pt x="1481" y="977"/>
                  </a:lnTo>
                  <a:lnTo>
                    <a:pt x="1922" y="536"/>
                  </a:lnTo>
                  <a:cubicBezTo>
                    <a:pt x="2048" y="442"/>
                    <a:pt x="2048" y="190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05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" name="Google Shape;12675;p72"/>
            <p:cNvSpPr/>
            <p:nvPr/>
          </p:nvSpPr>
          <p:spPr>
            <a:xfrm>
              <a:off x="-3425125" y="218525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43" y="1"/>
                  </a:moveTo>
                  <a:cubicBezTo>
                    <a:pt x="252" y="1"/>
                    <a:pt x="158" y="32"/>
                    <a:pt x="95" y="95"/>
                  </a:cubicBezTo>
                  <a:cubicBezTo>
                    <a:pt x="0" y="221"/>
                    <a:pt x="0" y="442"/>
                    <a:pt x="95" y="568"/>
                  </a:cubicBezTo>
                  <a:lnTo>
                    <a:pt x="536" y="1009"/>
                  </a:lnTo>
                  <a:lnTo>
                    <a:pt x="95" y="1418"/>
                  </a:lnTo>
                  <a:cubicBezTo>
                    <a:pt x="0" y="1544"/>
                    <a:pt x="0" y="1796"/>
                    <a:pt x="95" y="1891"/>
                  </a:cubicBezTo>
                  <a:cubicBezTo>
                    <a:pt x="158" y="1954"/>
                    <a:pt x="252" y="1985"/>
                    <a:pt x="343" y="1985"/>
                  </a:cubicBezTo>
                  <a:cubicBezTo>
                    <a:pt x="434" y="1985"/>
                    <a:pt x="520" y="1954"/>
                    <a:pt x="568" y="1891"/>
                  </a:cubicBezTo>
                  <a:lnTo>
                    <a:pt x="1009" y="1481"/>
                  </a:lnTo>
                  <a:lnTo>
                    <a:pt x="1450" y="1891"/>
                  </a:lnTo>
                  <a:cubicBezTo>
                    <a:pt x="1513" y="1954"/>
                    <a:pt x="1599" y="1985"/>
                    <a:pt x="1686" y="1985"/>
                  </a:cubicBezTo>
                  <a:cubicBezTo>
                    <a:pt x="1773" y="1985"/>
                    <a:pt x="1859" y="1954"/>
                    <a:pt x="1922" y="1891"/>
                  </a:cubicBezTo>
                  <a:cubicBezTo>
                    <a:pt x="2048" y="1796"/>
                    <a:pt x="2048" y="1544"/>
                    <a:pt x="1922" y="1418"/>
                  </a:cubicBezTo>
                  <a:lnTo>
                    <a:pt x="1481" y="1009"/>
                  </a:lnTo>
                  <a:lnTo>
                    <a:pt x="1922" y="568"/>
                  </a:lnTo>
                  <a:cubicBezTo>
                    <a:pt x="2048" y="410"/>
                    <a:pt x="2048" y="221"/>
                    <a:pt x="1922" y="95"/>
                  </a:cubicBezTo>
                  <a:cubicBezTo>
                    <a:pt x="1859" y="32"/>
                    <a:pt x="1773" y="1"/>
                    <a:pt x="1686" y="1"/>
                  </a:cubicBezTo>
                  <a:cubicBezTo>
                    <a:pt x="1599" y="1"/>
                    <a:pt x="1513" y="32"/>
                    <a:pt x="1450" y="95"/>
                  </a:cubicBezTo>
                  <a:lnTo>
                    <a:pt x="1009" y="536"/>
                  </a:lnTo>
                  <a:lnTo>
                    <a:pt x="568" y="95"/>
                  </a:lnTo>
                  <a:cubicBezTo>
                    <a:pt x="520" y="32"/>
                    <a:pt x="434" y="1"/>
                    <a:pt x="3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2676;p72"/>
            <p:cNvSpPr/>
            <p:nvPr/>
          </p:nvSpPr>
          <p:spPr>
            <a:xfrm>
              <a:off x="-3462150" y="2046625"/>
              <a:ext cx="224500" cy="291450"/>
            </a:xfrm>
            <a:custGeom>
              <a:avLst/>
              <a:gdLst/>
              <a:ahLst/>
              <a:cxnLst/>
              <a:rect l="l" t="t" r="r" b="b"/>
              <a:pathLst>
                <a:path w="8980" h="11658" extrusionOk="0">
                  <a:moveTo>
                    <a:pt x="5924" y="694"/>
                  </a:moveTo>
                  <a:cubicBezTo>
                    <a:pt x="6113" y="694"/>
                    <a:pt x="6270" y="851"/>
                    <a:pt x="6270" y="1040"/>
                  </a:cubicBezTo>
                  <a:cubicBezTo>
                    <a:pt x="6270" y="1229"/>
                    <a:pt x="6113" y="1387"/>
                    <a:pt x="5924" y="1387"/>
                  </a:cubicBezTo>
                  <a:lnTo>
                    <a:pt x="3151" y="1387"/>
                  </a:lnTo>
                  <a:cubicBezTo>
                    <a:pt x="2962" y="1387"/>
                    <a:pt x="2805" y="1229"/>
                    <a:pt x="2805" y="1040"/>
                  </a:cubicBezTo>
                  <a:cubicBezTo>
                    <a:pt x="2805" y="851"/>
                    <a:pt x="2962" y="694"/>
                    <a:pt x="3151" y="694"/>
                  </a:cubicBezTo>
                  <a:close/>
                  <a:moveTo>
                    <a:pt x="8034" y="1356"/>
                  </a:moveTo>
                  <a:cubicBezTo>
                    <a:pt x="8255" y="1356"/>
                    <a:pt x="8413" y="1513"/>
                    <a:pt x="8413" y="1702"/>
                  </a:cubicBezTo>
                  <a:lnTo>
                    <a:pt x="8413" y="10649"/>
                  </a:lnTo>
                  <a:lnTo>
                    <a:pt x="8287" y="10649"/>
                  </a:lnTo>
                  <a:cubicBezTo>
                    <a:pt x="8287" y="10838"/>
                    <a:pt x="8129" y="10996"/>
                    <a:pt x="7940" y="10996"/>
                  </a:cubicBezTo>
                  <a:lnTo>
                    <a:pt x="1103" y="10996"/>
                  </a:lnTo>
                  <a:cubicBezTo>
                    <a:pt x="914" y="10996"/>
                    <a:pt x="757" y="10838"/>
                    <a:pt x="757" y="10649"/>
                  </a:cubicBezTo>
                  <a:lnTo>
                    <a:pt x="757" y="1702"/>
                  </a:lnTo>
                  <a:cubicBezTo>
                    <a:pt x="757" y="1513"/>
                    <a:pt x="914" y="1356"/>
                    <a:pt x="1103" y="1356"/>
                  </a:cubicBezTo>
                  <a:lnTo>
                    <a:pt x="2206" y="1356"/>
                  </a:lnTo>
                  <a:cubicBezTo>
                    <a:pt x="2364" y="1734"/>
                    <a:pt x="2742" y="2017"/>
                    <a:pt x="3214" y="2017"/>
                  </a:cubicBezTo>
                  <a:lnTo>
                    <a:pt x="5955" y="2017"/>
                  </a:lnTo>
                  <a:cubicBezTo>
                    <a:pt x="6396" y="2017"/>
                    <a:pt x="6774" y="1734"/>
                    <a:pt x="6932" y="1356"/>
                  </a:cubicBezTo>
                  <a:close/>
                  <a:moveTo>
                    <a:pt x="3120" y="1"/>
                  </a:moveTo>
                  <a:cubicBezTo>
                    <a:pt x="2679" y="1"/>
                    <a:pt x="2301" y="284"/>
                    <a:pt x="2143" y="694"/>
                  </a:cubicBezTo>
                  <a:lnTo>
                    <a:pt x="1040" y="694"/>
                  </a:lnTo>
                  <a:cubicBezTo>
                    <a:pt x="473" y="694"/>
                    <a:pt x="1" y="1166"/>
                    <a:pt x="1" y="1702"/>
                  </a:cubicBezTo>
                  <a:lnTo>
                    <a:pt x="1" y="10649"/>
                  </a:lnTo>
                  <a:cubicBezTo>
                    <a:pt x="1" y="11185"/>
                    <a:pt x="473" y="11658"/>
                    <a:pt x="1040" y="11658"/>
                  </a:cubicBezTo>
                  <a:lnTo>
                    <a:pt x="7877" y="11658"/>
                  </a:lnTo>
                  <a:cubicBezTo>
                    <a:pt x="8444" y="11658"/>
                    <a:pt x="8917" y="11185"/>
                    <a:pt x="8917" y="10649"/>
                  </a:cubicBezTo>
                  <a:lnTo>
                    <a:pt x="8917" y="1702"/>
                  </a:lnTo>
                  <a:cubicBezTo>
                    <a:pt x="8980" y="1166"/>
                    <a:pt x="8507" y="694"/>
                    <a:pt x="7971" y="694"/>
                  </a:cubicBezTo>
                  <a:lnTo>
                    <a:pt x="6869" y="694"/>
                  </a:lnTo>
                  <a:cubicBezTo>
                    <a:pt x="6711" y="284"/>
                    <a:pt x="6365" y="1"/>
                    <a:pt x="58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12677;p72"/>
            <p:cNvSpPr/>
            <p:nvPr/>
          </p:nvSpPr>
          <p:spPr>
            <a:xfrm>
              <a:off x="-3358175" y="213327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78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2678;p72"/>
            <p:cNvSpPr/>
            <p:nvPr/>
          </p:nvSpPr>
          <p:spPr>
            <a:xfrm>
              <a:off x="-3358175" y="2201800"/>
              <a:ext cx="86650" cy="17350"/>
            </a:xfrm>
            <a:custGeom>
              <a:avLst/>
              <a:gdLst/>
              <a:ahLst/>
              <a:cxnLst/>
              <a:rect l="l" t="t" r="r" b="b"/>
              <a:pathLst>
                <a:path w="3466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088" y="693"/>
                  </a:lnTo>
                  <a:cubicBezTo>
                    <a:pt x="3308" y="693"/>
                    <a:pt x="3466" y="536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" name="Google Shape;12679;p72"/>
            <p:cNvSpPr/>
            <p:nvPr/>
          </p:nvSpPr>
          <p:spPr>
            <a:xfrm>
              <a:off x="-3358175" y="2270325"/>
              <a:ext cx="86650" cy="18125"/>
            </a:xfrm>
            <a:custGeom>
              <a:avLst/>
              <a:gdLst/>
              <a:ahLst/>
              <a:cxnLst/>
              <a:rect l="l" t="t" r="r" b="b"/>
              <a:pathLst>
                <a:path w="3466" h="72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725"/>
                    <a:pt x="347" y="725"/>
                  </a:cubicBezTo>
                  <a:lnTo>
                    <a:pt x="3088" y="725"/>
                  </a:lnTo>
                  <a:cubicBezTo>
                    <a:pt x="3308" y="725"/>
                    <a:pt x="3466" y="567"/>
                    <a:pt x="3466" y="347"/>
                  </a:cubicBezTo>
                  <a:cubicBezTo>
                    <a:pt x="3466" y="158"/>
                    <a:pt x="3308" y="0"/>
                    <a:pt x="30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" name="Google Shape;11477;p68"/>
          <p:cNvSpPr/>
          <p:nvPr/>
        </p:nvSpPr>
        <p:spPr>
          <a:xfrm>
            <a:off x="4622721" y="3272816"/>
            <a:ext cx="501316" cy="461330"/>
          </a:xfrm>
          <a:custGeom>
            <a:avLst/>
            <a:gdLst/>
            <a:ahLst/>
            <a:cxnLst/>
            <a:rect l="l" t="t" r="r" b="b"/>
            <a:pathLst>
              <a:path w="12414" h="11799" extrusionOk="0">
                <a:moveTo>
                  <a:pt x="8979" y="2127"/>
                </a:moveTo>
                <a:cubicBezTo>
                  <a:pt x="9247" y="2127"/>
                  <a:pt x="9515" y="2229"/>
                  <a:pt x="9704" y="2434"/>
                </a:cubicBezTo>
                <a:cubicBezTo>
                  <a:pt x="10113" y="2812"/>
                  <a:pt x="10113" y="3473"/>
                  <a:pt x="9704" y="3883"/>
                </a:cubicBezTo>
                <a:lnTo>
                  <a:pt x="8885" y="4702"/>
                </a:lnTo>
                <a:cubicBezTo>
                  <a:pt x="8790" y="4765"/>
                  <a:pt x="8696" y="4860"/>
                  <a:pt x="8601" y="4891"/>
                </a:cubicBezTo>
                <a:cubicBezTo>
                  <a:pt x="8790" y="4513"/>
                  <a:pt x="8727" y="4041"/>
                  <a:pt x="8412" y="3726"/>
                </a:cubicBezTo>
                <a:cubicBezTo>
                  <a:pt x="8206" y="3520"/>
                  <a:pt x="7933" y="3408"/>
                  <a:pt x="7654" y="3408"/>
                </a:cubicBezTo>
                <a:cubicBezTo>
                  <a:pt x="7507" y="3408"/>
                  <a:pt x="7357" y="3439"/>
                  <a:pt x="7215" y="3505"/>
                </a:cubicBezTo>
                <a:cubicBezTo>
                  <a:pt x="7278" y="3410"/>
                  <a:pt x="7341" y="3316"/>
                  <a:pt x="7436" y="3253"/>
                </a:cubicBezTo>
                <a:lnTo>
                  <a:pt x="8255" y="2434"/>
                </a:lnTo>
                <a:cubicBezTo>
                  <a:pt x="8444" y="2229"/>
                  <a:pt x="8711" y="2127"/>
                  <a:pt x="8979" y="2127"/>
                </a:cubicBezTo>
                <a:close/>
                <a:moveTo>
                  <a:pt x="9027" y="685"/>
                </a:moveTo>
                <a:cubicBezTo>
                  <a:pt x="9649" y="685"/>
                  <a:pt x="10271" y="922"/>
                  <a:pt x="10744" y="1394"/>
                </a:cubicBezTo>
                <a:cubicBezTo>
                  <a:pt x="11689" y="2339"/>
                  <a:pt x="11689" y="3883"/>
                  <a:pt x="10744" y="4828"/>
                </a:cubicBezTo>
                <a:lnTo>
                  <a:pt x="9893" y="5647"/>
                </a:lnTo>
                <a:cubicBezTo>
                  <a:pt x="9431" y="6109"/>
                  <a:pt x="8816" y="6356"/>
                  <a:pt x="8187" y="6356"/>
                </a:cubicBezTo>
                <a:cubicBezTo>
                  <a:pt x="7914" y="6356"/>
                  <a:pt x="7639" y="6310"/>
                  <a:pt x="7373" y="6214"/>
                </a:cubicBezTo>
                <a:lnTo>
                  <a:pt x="7940" y="5647"/>
                </a:lnTo>
                <a:cubicBezTo>
                  <a:pt x="8008" y="5655"/>
                  <a:pt x="8077" y="5659"/>
                  <a:pt x="8146" y="5659"/>
                </a:cubicBezTo>
                <a:cubicBezTo>
                  <a:pt x="8617" y="5659"/>
                  <a:pt x="9087" y="5477"/>
                  <a:pt x="9389" y="5175"/>
                </a:cubicBezTo>
                <a:lnTo>
                  <a:pt x="10208" y="4356"/>
                </a:lnTo>
                <a:cubicBezTo>
                  <a:pt x="10901" y="3694"/>
                  <a:pt x="10901" y="2591"/>
                  <a:pt x="10208" y="1898"/>
                </a:cubicBezTo>
                <a:cubicBezTo>
                  <a:pt x="9877" y="1567"/>
                  <a:pt x="9436" y="1402"/>
                  <a:pt x="8995" y="1402"/>
                </a:cubicBezTo>
                <a:cubicBezTo>
                  <a:pt x="8554" y="1402"/>
                  <a:pt x="8113" y="1567"/>
                  <a:pt x="7782" y="1898"/>
                </a:cubicBezTo>
                <a:lnTo>
                  <a:pt x="6931" y="2749"/>
                </a:lnTo>
                <a:cubicBezTo>
                  <a:pt x="6553" y="3127"/>
                  <a:pt x="6396" y="3694"/>
                  <a:pt x="6490" y="4198"/>
                </a:cubicBezTo>
                <a:lnTo>
                  <a:pt x="5923" y="4734"/>
                </a:lnTo>
                <a:cubicBezTo>
                  <a:pt x="5608" y="3883"/>
                  <a:pt x="5797" y="2906"/>
                  <a:pt x="6490" y="2213"/>
                </a:cubicBezTo>
                <a:lnTo>
                  <a:pt x="7309" y="1394"/>
                </a:lnTo>
                <a:cubicBezTo>
                  <a:pt x="7782" y="922"/>
                  <a:pt x="8404" y="685"/>
                  <a:pt x="9027" y="685"/>
                </a:cubicBezTo>
                <a:close/>
                <a:moveTo>
                  <a:pt x="7703" y="4104"/>
                </a:moveTo>
                <a:cubicBezTo>
                  <a:pt x="7790" y="4104"/>
                  <a:pt x="7877" y="4135"/>
                  <a:pt x="7940" y="4198"/>
                </a:cubicBezTo>
                <a:cubicBezTo>
                  <a:pt x="8066" y="4324"/>
                  <a:pt x="8066" y="4545"/>
                  <a:pt x="7940" y="4671"/>
                </a:cubicBezTo>
                <a:lnTo>
                  <a:pt x="4978" y="7632"/>
                </a:lnTo>
                <a:cubicBezTo>
                  <a:pt x="4915" y="7679"/>
                  <a:pt x="4828" y="7703"/>
                  <a:pt x="4742" y="7703"/>
                </a:cubicBezTo>
                <a:cubicBezTo>
                  <a:pt x="4655" y="7703"/>
                  <a:pt x="4569" y="7679"/>
                  <a:pt x="4506" y="7632"/>
                </a:cubicBezTo>
                <a:cubicBezTo>
                  <a:pt x="4380" y="7506"/>
                  <a:pt x="4380" y="7254"/>
                  <a:pt x="4506" y="7160"/>
                </a:cubicBezTo>
                <a:lnTo>
                  <a:pt x="7467" y="4198"/>
                </a:lnTo>
                <a:cubicBezTo>
                  <a:pt x="7530" y="4135"/>
                  <a:pt x="7617" y="4104"/>
                  <a:pt x="7703" y="4104"/>
                </a:cubicBezTo>
                <a:close/>
                <a:moveTo>
                  <a:pt x="3781" y="6939"/>
                </a:moveTo>
                <a:lnTo>
                  <a:pt x="3781" y="6939"/>
                </a:lnTo>
                <a:cubicBezTo>
                  <a:pt x="3592" y="7349"/>
                  <a:pt x="3686" y="7821"/>
                  <a:pt x="4001" y="8136"/>
                </a:cubicBezTo>
                <a:cubicBezTo>
                  <a:pt x="4198" y="8333"/>
                  <a:pt x="4457" y="8432"/>
                  <a:pt x="4715" y="8432"/>
                </a:cubicBezTo>
                <a:cubicBezTo>
                  <a:pt x="4870" y="8432"/>
                  <a:pt x="5025" y="8396"/>
                  <a:pt x="5167" y="8325"/>
                </a:cubicBezTo>
                <a:lnTo>
                  <a:pt x="5167" y="8325"/>
                </a:lnTo>
                <a:cubicBezTo>
                  <a:pt x="5136" y="8451"/>
                  <a:pt x="5041" y="8514"/>
                  <a:pt x="4978" y="8609"/>
                </a:cubicBezTo>
                <a:lnTo>
                  <a:pt x="4159" y="9428"/>
                </a:lnTo>
                <a:cubicBezTo>
                  <a:pt x="3954" y="9633"/>
                  <a:pt x="3686" y="9735"/>
                  <a:pt x="3419" y="9735"/>
                </a:cubicBezTo>
                <a:cubicBezTo>
                  <a:pt x="3151" y="9735"/>
                  <a:pt x="2883" y="9633"/>
                  <a:pt x="2678" y="9428"/>
                </a:cubicBezTo>
                <a:cubicBezTo>
                  <a:pt x="2300" y="9050"/>
                  <a:pt x="2300" y="8357"/>
                  <a:pt x="2678" y="7979"/>
                </a:cubicBezTo>
                <a:lnTo>
                  <a:pt x="3529" y="7160"/>
                </a:lnTo>
                <a:cubicBezTo>
                  <a:pt x="3592" y="7065"/>
                  <a:pt x="3718" y="7002"/>
                  <a:pt x="3781" y="6939"/>
                </a:cubicBezTo>
                <a:close/>
                <a:moveTo>
                  <a:pt x="4212" y="5467"/>
                </a:moveTo>
                <a:cubicBezTo>
                  <a:pt x="4492" y="5467"/>
                  <a:pt x="4773" y="5516"/>
                  <a:pt x="5041" y="5616"/>
                </a:cubicBezTo>
                <a:lnTo>
                  <a:pt x="4506" y="6151"/>
                </a:lnTo>
                <a:cubicBezTo>
                  <a:pt x="4437" y="6143"/>
                  <a:pt x="4368" y="6139"/>
                  <a:pt x="4299" y="6139"/>
                </a:cubicBezTo>
                <a:cubicBezTo>
                  <a:pt x="3828" y="6139"/>
                  <a:pt x="3358" y="6322"/>
                  <a:pt x="3056" y="6624"/>
                </a:cubicBezTo>
                <a:lnTo>
                  <a:pt x="2206" y="7475"/>
                </a:lnTo>
                <a:cubicBezTo>
                  <a:pt x="1544" y="8136"/>
                  <a:pt x="1544" y="9239"/>
                  <a:pt x="2206" y="9900"/>
                </a:cubicBezTo>
                <a:cubicBezTo>
                  <a:pt x="2552" y="10231"/>
                  <a:pt x="3001" y="10397"/>
                  <a:pt x="3446" y="10397"/>
                </a:cubicBezTo>
                <a:cubicBezTo>
                  <a:pt x="3891" y="10397"/>
                  <a:pt x="4332" y="10231"/>
                  <a:pt x="4663" y="9900"/>
                </a:cubicBezTo>
                <a:lnTo>
                  <a:pt x="5482" y="9081"/>
                </a:lnTo>
                <a:cubicBezTo>
                  <a:pt x="5892" y="8672"/>
                  <a:pt x="6049" y="8136"/>
                  <a:pt x="5955" y="7632"/>
                </a:cubicBezTo>
                <a:lnTo>
                  <a:pt x="6522" y="7065"/>
                </a:lnTo>
                <a:lnTo>
                  <a:pt x="6522" y="7065"/>
                </a:lnTo>
                <a:cubicBezTo>
                  <a:pt x="6837" y="7947"/>
                  <a:pt x="6648" y="8924"/>
                  <a:pt x="5955" y="9585"/>
                </a:cubicBezTo>
                <a:lnTo>
                  <a:pt x="5136" y="10405"/>
                </a:lnTo>
                <a:cubicBezTo>
                  <a:pt x="4663" y="10877"/>
                  <a:pt x="4041" y="11113"/>
                  <a:pt x="3419" y="11113"/>
                </a:cubicBezTo>
                <a:cubicBezTo>
                  <a:pt x="2796" y="11113"/>
                  <a:pt x="2174" y="10877"/>
                  <a:pt x="1702" y="10405"/>
                </a:cubicBezTo>
                <a:cubicBezTo>
                  <a:pt x="756" y="9459"/>
                  <a:pt x="756" y="7916"/>
                  <a:pt x="1702" y="7002"/>
                </a:cubicBezTo>
                <a:lnTo>
                  <a:pt x="2552" y="6151"/>
                </a:lnTo>
                <a:cubicBezTo>
                  <a:pt x="3005" y="5699"/>
                  <a:pt x="3605" y="5467"/>
                  <a:pt x="4212" y="5467"/>
                </a:cubicBezTo>
                <a:close/>
                <a:moveTo>
                  <a:pt x="8999" y="0"/>
                </a:moveTo>
                <a:cubicBezTo>
                  <a:pt x="8200" y="0"/>
                  <a:pt x="7404" y="307"/>
                  <a:pt x="6805" y="922"/>
                </a:cubicBezTo>
                <a:lnTo>
                  <a:pt x="5955" y="1741"/>
                </a:lnTo>
                <a:cubicBezTo>
                  <a:pt x="5136" y="2560"/>
                  <a:pt x="4852" y="3789"/>
                  <a:pt x="5230" y="4891"/>
                </a:cubicBezTo>
                <a:cubicBezTo>
                  <a:pt x="4920" y="4794"/>
                  <a:pt x="4601" y="4746"/>
                  <a:pt x="4283" y="4746"/>
                </a:cubicBezTo>
                <a:cubicBezTo>
                  <a:pt x="3469" y="4746"/>
                  <a:pt x="2669" y="5058"/>
                  <a:pt x="2080" y="5647"/>
                </a:cubicBezTo>
                <a:lnTo>
                  <a:pt x="1229" y="6466"/>
                </a:lnTo>
                <a:cubicBezTo>
                  <a:pt x="0" y="7695"/>
                  <a:pt x="0" y="9680"/>
                  <a:pt x="1229" y="10877"/>
                </a:cubicBezTo>
                <a:cubicBezTo>
                  <a:pt x="1843" y="11491"/>
                  <a:pt x="2647" y="11799"/>
                  <a:pt x="3446" y="11799"/>
                </a:cubicBezTo>
                <a:cubicBezTo>
                  <a:pt x="4246" y="11799"/>
                  <a:pt x="5041" y="11491"/>
                  <a:pt x="5640" y="10877"/>
                </a:cubicBezTo>
                <a:lnTo>
                  <a:pt x="6490" y="10058"/>
                </a:lnTo>
                <a:cubicBezTo>
                  <a:pt x="7309" y="9239"/>
                  <a:pt x="7593" y="8010"/>
                  <a:pt x="7215" y="6908"/>
                </a:cubicBezTo>
                <a:lnTo>
                  <a:pt x="7215" y="6908"/>
                </a:lnTo>
                <a:cubicBezTo>
                  <a:pt x="7525" y="7005"/>
                  <a:pt x="7844" y="7053"/>
                  <a:pt x="8162" y="7053"/>
                </a:cubicBezTo>
                <a:cubicBezTo>
                  <a:pt x="8976" y="7053"/>
                  <a:pt x="9776" y="6740"/>
                  <a:pt x="10365" y="6151"/>
                </a:cubicBezTo>
                <a:lnTo>
                  <a:pt x="11216" y="5332"/>
                </a:lnTo>
                <a:cubicBezTo>
                  <a:pt x="12413" y="4104"/>
                  <a:pt x="12413" y="2150"/>
                  <a:pt x="11216" y="922"/>
                </a:cubicBezTo>
                <a:cubicBezTo>
                  <a:pt x="10602" y="307"/>
                  <a:pt x="9798" y="0"/>
                  <a:pt x="8999" y="0"/>
                </a:cubicBezTo>
                <a:close/>
              </a:path>
            </a:pathLst>
          </a:custGeom>
          <a:solidFill>
            <a:srgbClr val="21AB76"/>
          </a:solidFill>
          <a:ln w="12700">
            <a:solidFill>
              <a:srgbClr val="21AB76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26225" y="287874"/>
            <a:ext cx="2287332" cy="975972"/>
          </a:xfrm>
        </p:spPr>
        <p:txBody>
          <a:bodyPr/>
          <a:lstStyle/>
          <a:p>
            <a:r>
              <a:rPr lang="pt-BR" dirty="0"/>
              <a:t>Premissas</a:t>
            </a: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5221149" y="3068456"/>
            <a:ext cx="2204143" cy="975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pt-BR" dirty="0"/>
              <a:t>Restrições</a:t>
            </a:r>
          </a:p>
        </p:txBody>
      </p:sp>
      <p:sp>
        <p:nvSpPr>
          <p:cNvPr id="35" name="Retângulo Arredondado 34"/>
          <p:cNvSpPr/>
          <p:nvPr/>
        </p:nvSpPr>
        <p:spPr>
          <a:xfrm>
            <a:off x="715306" y="4022902"/>
            <a:ext cx="2596569" cy="1800000"/>
          </a:xfrm>
          <a:prstGeom prst="roundRect">
            <a:avLst/>
          </a:prstGeom>
          <a:solidFill>
            <a:srgbClr val="21AB7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Consórcios contratualizados 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com </a:t>
            </a: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SES/MG para operação 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regional do </a:t>
            </a:r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Serviço de Atendimento Móvel de Urgência (SAMU Regional)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36" name="Retângulo Arredondado 35"/>
          <p:cNvSpPr/>
          <p:nvPr/>
        </p:nvSpPr>
        <p:spPr>
          <a:xfrm>
            <a:off x="3531892" y="4035463"/>
            <a:ext cx="2595600" cy="1800000"/>
          </a:xfrm>
          <a:prstGeom prst="roundRect">
            <a:avLst/>
          </a:prstGeom>
          <a:solidFill>
            <a:srgbClr val="21AB7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Municípios consorciados </a:t>
            </a:r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a mais de um consórcio 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apenas poderão ser assistidos por um único CIS.</a:t>
            </a:r>
          </a:p>
        </p:txBody>
      </p:sp>
      <p:sp>
        <p:nvSpPr>
          <p:cNvPr id="12" name="Retângulo Arredondado 11"/>
          <p:cNvSpPr/>
          <p:nvPr/>
        </p:nvSpPr>
        <p:spPr>
          <a:xfrm>
            <a:off x="965951" y="1525337"/>
            <a:ext cx="3282778" cy="1324827"/>
          </a:xfrm>
          <a:prstGeom prst="roundRect">
            <a:avLst/>
          </a:prstGeom>
          <a:noFill/>
          <a:ln w="19050">
            <a:solidFill>
              <a:srgbClr val="21A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Consórcios adequados a </a:t>
            </a:r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Lei Federal nº </a:t>
            </a:r>
            <a:r>
              <a:rPr lang="pt-B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11.107</a:t>
            </a: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de 6 de abril de 2005, em conformidade com a </a:t>
            </a:r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Resolução SES/MG Nº 5.173 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de 08 de março de 2016.</a:t>
            </a:r>
          </a:p>
        </p:txBody>
      </p:sp>
      <p:sp>
        <p:nvSpPr>
          <p:cNvPr id="34" name="Retângulo Arredondado 33"/>
          <p:cNvSpPr/>
          <p:nvPr/>
        </p:nvSpPr>
        <p:spPr>
          <a:xfrm>
            <a:off x="4754508" y="1525337"/>
            <a:ext cx="3222244" cy="1350055"/>
          </a:xfrm>
          <a:prstGeom prst="roundRect">
            <a:avLst/>
          </a:prstGeom>
          <a:noFill/>
          <a:ln w="19050">
            <a:solidFill>
              <a:srgbClr val="21A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Observância 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do documentos </a:t>
            </a:r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FarmaCIS: 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Orientações para a Gestão de Medicamentos Básicos por Consórcios Intermunicipais de </a:t>
            </a: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Saúde.</a:t>
            </a:r>
            <a:endParaRPr lang="pt-B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tângulo Arredondado 20"/>
          <p:cNvSpPr/>
          <p:nvPr/>
        </p:nvSpPr>
        <p:spPr>
          <a:xfrm>
            <a:off x="8384171" y="1548439"/>
            <a:ext cx="3222244" cy="1350055"/>
          </a:xfrm>
          <a:prstGeom prst="roundRect">
            <a:avLst/>
          </a:prstGeom>
          <a:noFill/>
          <a:ln w="19050">
            <a:solidFill>
              <a:srgbClr val="21A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Declaração 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individual do </a:t>
            </a: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cada município, por 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meio do respectivo </a:t>
            </a: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consórcio</a:t>
            </a:r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que irá representá-lo.</a:t>
            </a:r>
            <a:endParaRPr lang="pt-B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tângulo Arredondado 21"/>
          <p:cNvSpPr/>
          <p:nvPr/>
        </p:nvSpPr>
        <p:spPr>
          <a:xfrm>
            <a:off x="9164096" y="4044428"/>
            <a:ext cx="2595600" cy="1800000"/>
          </a:xfrm>
          <a:prstGeom prst="roundRect">
            <a:avLst/>
          </a:prstGeom>
          <a:solidFill>
            <a:srgbClr val="21AB7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É vedada </a:t>
            </a: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participação dos CIS que já foram contemplados pela Resolução nº 3.952/22.</a:t>
            </a:r>
            <a:endParaRPr lang="pt-B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tângulo Arredondado 25"/>
          <p:cNvSpPr/>
          <p:nvPr/>
        </p:nvSpPr>
        <p:spPr>
          <a:xfrm>
            <a:off x="6299339" y="4031866"/>
            <a:ext cx="2595600" cy="1800000"/>
          </a:xfrm>
          <a:prstGeom prst="roundRect">
            <a:avLst/>
          </a:prstGeom>
          <a:solidFill>
            <a:srgbClr val="21AB7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Century Gothic" panose="020B0502020202020204" pitchFamily="34" charset="0"/>
              </a:rPr>
              <a:t>Só serão considerados passíveis de contratualização aqueles consórcios que representarem </a:t>
            </a:r>
            <a:r>
              <a:rPr lang="pt-BR" b="1" dirty="0">
                <a:solidFill>
                  <a:schemeClr val="tx1"/>
                </a:solidFill>
                <a:latin typeface="Century Gothic" panose="020B0502020202020204" pitchFamily="34" charset="0"/>
              </a:rPr>
              <a:t>dois ou mais </a:t>
            </a:r>
            <a:r>
              <a:rPr lang="pt-B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municípios</a:t>
            </a:r>
            <a:r>
              <a:rPr lang="pt-BR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endParaRPr lang="pt-BR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0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16" grpId="0"/>
      <p:bldP spid="35" grpId="0" animBg="1"/>
      <p:bldP spid="36" grpId="0" animBg="1"/>
      <p:bldP spid="12" grpId="0" animBg="1"/>
      <p:bldP spid="34" grpId="0" animBg="1"/>
      <p:bldP spid="21" grpId="0" animBg="1"/>
      <p:bldP spid="22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5122" y="267971"/>
            <a:ext cx="9210964" cy="832173"/>
          </a:xfrm>
        </p:spPr>
        <p:txBody>
          <a:bodyPr>
            <a:normAutofit/>
          </a:bodyPr>
          <a:lstStyle/>
          <a:p>
            <a:r>
              <a:rPr lang="pt-BR" dirty="0" smtClean="0"/>
              <a:t>Módulos de adesão</a:t>
            </a:r>
            <a:endParaRPr lang="pt-BR" dirty="0"/>
          </a:p>
        </p:txBody>
      </p:sp>
      <p:grpSp>
        <p:nvGrpSpPr>
          <p:cNvPr id="7" name="Agrupar 6"/>
          <p:cNvGrpSpPr/>
          <p:nvPr/>
        </p:nvGrpSpPr>
        <p:grpSpPr>
          <a:xfrm>
            <a:off x="831404" y="463399"/>
            <a:ext cx="503718" cy="498312"/>
            <a:chOff x="400284" y="364329"/>
            <a:chExt cx="503718" cy="498312"/>
          </a:xfrm>
          <a:solidFill>
            <a:srgbClr val="21AB76"/>
          </a:solidFill>
        </p:grpSpPr>
        <p:sp>
          <p:nvSpPr>
            <p:cNvPr id="8" name="Google Shape;11261;p68"/>
            <p:cNvSpPr/>
            <p:nvPr/>
          </p:nvSpPr>
          <p:spPr>
            <a:xfrm>
              <a:off x="400284" y="364329"/>
              <a:ext cx="503718" cy="498312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11262;p68"/>
            <p:cNvSpPr/>
            <p:nvPr/>
          </p:nvSpPr>
          <p:spPr>
            <a:xfrm>
              <a:off x="617917" y="513395"/>
              <a:ext cx="141799" cy="130799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" name="Google Shape;2313;p68"/>
          <p:cNvSpPr txBox="1"/>
          <p:nvPr/>
        </p:nvSpPr>
        <p:spPr>
          <a:xfrm>
            <a:off x="2984242" y="4134856"/>
            <a:ext cx="5883460" cy="1412599"/>
          </a:xfrm>
          <a:prstGeom prst="rect">
            <a:avLst/>
          </a:prstGeom>
          <a:solidFill>
            <a:srgbClr val="21AB76">
              <a:alpha val="40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</a:rPr>
              <a:t>Valor fixo + [valor variável X (população assistida/100.000*) + valor variável X (população assistida/500.000*)]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081783" y="4288483"/>
            <a:ext cx="5888044" cy="1364172"/>
          </a:xfrm>
          <a:prstGeom prst="rect">
            <a:avLst/>
          </a:prstGeom>
          <a:noFill/>
          <a:ln>
            <a:solidFill>
              <a:srgbClr val="21A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049037" y="5914399"/>
            <a:ext cx="71537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</a:rPr>
              <a:t>*Os valores atingidos na divisão devem ser arredondados para o número seguinte</a:t>
            </a:r>
          </a:p>
        </p:txBody>
      </p:sp>
      <p:grpSp>
        <p:nvGrpSpPr>
          <p:cNvPr id="11" name="Agrupar 10"/>
          <p:cNvGrpSpPr/>
          <p:nvPr/>
        </p:nvGrpSpPr>
        <p:grpSpPr>
          <a:xfrm>
            <a:off x="853334" y="1262111"/>
            <a:ext cx="9692751" cy="1024446"/>
            <a:chOff x="1159976" y="1321590"/>
            <a:chExt cx="9692751" cy="102444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976" y="1439192"/>
              <a:ext cx="589167" cy="589167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1911927" y="1321590"/>
              <a:ext cx="8940800" cy="1024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pt-BR" sz="2200" b="1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Módulo 1:</a:t>
              </a:r>
              <a:r>
                <a:rPr lang="pt-BR" sz="220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 Aquisição e armazenamento dos medicamentos do componente básico, para 100.000 habitantes investimento de </a:t>
              </a:r>
              <a:r>
                <a:rPr lang="pt-BR" sz="2200" b="1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R$ 483.579,45;</a:t>
              </a:r>
            </a:p>
          </p:txBody>
        </p:sp>
      </p:grpSp>
      <p:grpSp>
        <p:nvGrpSpPr>
          <p:cNvPr id="17" name="Agrupar 16"/>
          <p:cNvGrpSpPr/>
          <p:nvPr/>
        </p:nvGrpSpPr>
        <p:grpSpPr>
          <a:xfrm>
            <a:off x="956776" y="2591563"/>
            <a:ext cx="9386109" cy="1006429"/>
            <a:chOff x="1159976" y="2851646"/>
            <a:chExt cx="9386109" cy="1006429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976" y="2926395"/>
              <a:ext cx="589167" cy="589167"/>
            </a:xfrm>
            <a:prstGeom prst="rect">
              <a:avLst/>
            </a:prstGeom>
          </p:spPr>
        </p:pic>
        <p:sp>
          <p:nvSpPr>
            <p:cNvPr id="16" name="Retângulo 15"/>
            <p:cNvSpPr/>
            <p:nvPr/>
          </p:nvSpPr>
          <p:spPr>
            <a:xfrm>
              <a:off x="1911926" y="2851646"/>
              <a:ext cx="8634159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</a:pPr>
              <a:r>
                <a:rPr lang="pt-BR" sz="2200" b="1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Módulo 2: </a:t>
              </a:r>
              <a:r>
                <a:rPr lang="pt-BR" sz="2200" kern="1200" dirty="0">
                  <a:solidFill>
                    <a:schemeClr val="tx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Aquisição, armazenamento e transporte de medicamentos do componente básico, para 100.000 habitantes investimento de R$ 790.939,11.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8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8035" y="166707"/>
            <a:ext cx="9261566" cy="985363"/>
          </a:xfrm>
        </p:spPr>
        <p:txBody>
          <a:bodyPr>
            <a:normAutofit/>
          </a:bodyPr>
          <a:lstStyle/>
          <a:p>
            <a:r>
              <a:rPr lang="pt-BR" dirty="0" smtClean="0"/>
              <a:t>Etapas da contratualização </a:t>
            </a:r>
            <a:endParaRPr lang="pt-BR" sz="3200" b="1" dirty="0"/>
          </a:p>
        </p:txBody>
      </p:sp>
      <p:grpSp>
        <p:nvGrpSpPr>
          <p:cNvPr id="75" name="Agrupar 74"/>
          <p:cNvGrpSpPr/>
          <p:nvPr/>
        </p:nvGrpSpPr>
        <p:grpSpPr>
          <a:xfrm>
            <a:off x="798033" y="3188175"/>
            <a:ext cx="10621002" cy="395134"/>
            <a:chOff x="438559" y="3086900"/>
            <a:chExt cx="10932733" cy="395134"/>
          </a:xfrm>
        </p:grpSpPr>
        <p:sp>
          <p:nvSpPr>
            <p:cNvPr id="33" name="Google Shape;2300;p68"/>
            <p:cNvSpPr/>
            <p:nvPr/>
          </p:nvSpPr>
          <p:spPr>
            <a:xfrm>
              <a:off x="1027729" y="3086900"/>
              <a:ext cx="151218" cy="200026"/>
            </a:xfrm>
            <a:custGeom>
              <a:avLst/>
              <a:gdLst/>
              <a:ahLst/>
              <a:cxnLst/>
              <a:rect l="l" t="t" r="r" b="b"/>
              <a:pathLst>
                <a:path w="2398" h="3172" extrusionOk="0">
                  <a:moveTo>
                    <a:pt x="456" y="1"/>
                  </a:moveTo>
                  <a:cubicBezTo>
                    <a:pt x="319" y="1"/>
                    <a:pt x="187" y="69"/>
                    <a:pt x="112" y="195"/>
                  </a:cubicBezTo>
                  <a:cubicBezTo>
                    <a:pt x="0" y="385"/>
                    <a:pt x="62" y="633"/>
                    <a:pt x="252" y="746"/>
                  </a:cubicBezTo>
                  <a:cubicBezTo>
                    <a:pt x="1079" y="1239"/>
                    <a:pt x="1595" y="2143"/>
                    <a:pt x="1595" y="3102"/>
                  </a:cubicBezTo>
                  <a:cubicBezTo>
                    <a:pt x="1595" y="3126"/>
                    <a:pt x="1595" y="3151"/>
                    <a:pt x="1592" y="3171"/>
                  </a:cubicBezTo>
                  <a:lnTo>
                    <a:pt x="2398" y="3171"/>
                  </a:lnTo>
                  <a:lnTo>
                    <a:pt x="2398" y="3102"/>
                  </a:lnTo>
                  <a:cubicBezTo>
                    <a:pt x="2398" y="1861"/>
                    <a:pt x="1732" y="695"/>
                    <a:pt x="663" y="55"/>
                  </a:cubicBezTo>
                  <a:cubicBezTo>
                    <a:pt x="599" y="18"/>
                    <a:pt x="528" y="1"/>
                    <a:pt x="4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36" name="Google Shape;2303;p68"/>
            <p:cNvSpPr/>
            <p:nvPr/>
          </p:nvSpPr>
          <p:spPr>
            <a:xfrm>
              <a:off x="448459" y="3415505"/>
              <a:ext cx="87275" cy="56439"/>
            </a:xfrm>
            <a:custGeom>
              <a:avLst/>
              <a:gdLst/>
              <a:ahLst/>
              <a:cxnLst/>
              <a:rect l="l" t="t" r="r" b="b"/>
              <a:pathLst>
                <a:path w="1384" h="895" extrusionOk="0">
                  <a:moveTo>
                    <a:pt x="0" y="1"/>
                  </a:moveTo>
                  <a:lnTo>
                    <a:pt x="0" y="894"/>
                  </a:lnTo>
                  <a:lnTo>
                    <a:pt x="1384" y="894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37" name="Google Shape;2304;p68"/>
            <p:cNvSpPr/>
            <p:nvPr/>
          </p:nvSpPr>
          <p:spPr>
            <a:xfrm>
              <a:off x="438559" y="3405605"/>
              <a:ext cx="107076" cy="76429"/>
            </a:xfrm>
            <a:custGeom>
              <a:avLst/>
              <a:gdLst/>
              <a:ahLst/>
              <a:cxnLst/>
              <a:rect l="l" t="t" r="r" b="b"/>
              <a:pathLst>
                <a:path w="1698" h="1212" extrusionOk="0">
                  <a:moveTo>
                    <a:pt x="1385" y="317"/>
                  </a:moveTo>
                  <a:lnTo>
                    <a:pt x="1385" y="896"/>
                  </a:lnTo>
                  <a:lnTo>
                    <a:pt x="316" y="896"/>
                  </a:lnTo>
                  <a:lnTo>
                    <a:pt x="316" y="317"/>
                  </a:lnTo>
                  <a:close/>
                  <a:moveTo>
                    <a:pt x="157" y="1"/>
                  </a:moveTo>
                  <a:cubicBezTo>
                    <a:pt x="72" y="1"/>
                    <a:pt x="0" y="72"/>
                    <a:pt x="0" y="158"/>
                  </a:cubicBezTo>
                  <a:lnTo>
                    <a:pt x="0" y="1051"/>
                  </a:lnTo>
                  <a:cubicBezTo>
                    <a:pt x="0" y="1140"/>
                    <a:pt x="72" y="1211"/>
                    <a:pt x="157" y="1211"/>
                  </a:cubicBezTo>
                  <a:lnTo>
                    <a:pt x="1541" y="1211"/>
                  </a:lnTo>
                  <a:cubicBezTo>
                    <a:pt x="1630" y="1211"/>
                    <a:pt x="1697" y="1140"/>
                    <a:pt x="1697" y="1051"/>
                  </a:cubicBezTo>
                  <a:lnTo>
                    <a:pt x="1697" y="158"/>
                  </a:lnTo>
                  <a:cubicBezTo>
                    <a:pt x="1697" y="72"/>
                    <a:pt x="1630" y="1"/>
                    <a:pt x="1541" y="1"/>
                  </a:cubicBezTo>
                  <a:close/>
                </a:path>
              </a:pathLst>
            </a:custGeom>
            <a:solidFill>
              <a:srgbClr val="373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cxnSp>
          <p:nvCxnSpPr>
            <p:cNvPr id="44" name="Google Shape;2311;p68"/>
            <p:cNvCxnSpPr/>
            <p:nvPr/>
          </p:nvCxnSpPr>
          <p:spPr>
            <a:xfrm flipV="1">
              <a:off x="545634" y="3431852"/>
              <a:ext cx="10825658" cy="11872"/>
            </a:xfrm>
            <a:prstGeom prst="straightConnector1">
              <a:avLst/>
            </a:prstGeom>
            <a:noFill/>
            <a:ln w="19050" cap="flat" cmpd="sng">
              <a:solidFill>
                <a:srgbClr val="373A5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" name="Agrupar 107"/>
          <p:cNvGrpSpPr/>
          <p:nvPr/>
        </p:nvGrpSpPr>
        <p:grpSpPr>
          <a:xfrm>
            <a:off x="880085" y="399897"/>
            <a:ext cx="503718" cy="498312"/>
            <a:chOff x="400284" y="364329"/>
            <a:chExt cx="503718" cy="498312"/>
          </a:xfrm>
          <a:solidFill>
            <a:srgbClr val="21AB76"/>
          </a:solidFill>
        </p:grpSpPr>
        <p:sp>
          <p:nvSpPr>
            <p:cNvPr id="65" name="Google Shape;11261;p68"/>
            <p:cNvSpPr/>
            <p:nvPr/>
          </p:nvSpPr>
          <p:spPr>
            <a:xfrm>
              <a:off x="400284" y="364329"/>
              <a:ext cx="503718" cy="498312"/>
            </a:xfrm>
            <a:custGeom>
              <a:avLst/>
              <a:gdLst/>
              <a:ahLst/>
              <a:cxnLst/>
              <a:rect l="l" t="t" r="r" b="b"/>
              <a:pathLst>
                <a:path w="12760" h="12576" extrusionOk="0">
                  <a:moveTo>
                    <a:pt x="11436" y="856"/>
                  </a:moveTo>
                  <a:cubicBezTo>
                    <a:pt x="11562" y="856"/>
                    <a:pt x="11657" y="888"/>
                    <a:pt x="11783" y="951"/>
                  </a:cubicBezTo>
                  <a:cubicBezTo>
                    <a:pt x="11877" y="1077"/>
                    <a:pt x="11940" y="1203"/>
                    <a:pt x="11909" y="1329"/>
                  </a:cubicBezTo>
                  <a:cubicBezTo>
                    <a:pt x="11814" y="2431"/>
                    <a:pt x="11562" y="3440"/>
                    <a:pt x="11090" y="4416"/>
                  </a:cubicBezTo>
                  <a:lnTo>
                    <a:pt x="8317" y="1675"/>
                  </a:lnTo>
                  <a:cubicBezTo>
                    <a:pt x="9263" y="1234"/>
                    <a:pt x="10334" y="951"/>
                    <a:pt x="11436" y="856"/>
                  </a:cubicBezTo>
                  <a:close/>
                  <a:moveTo>
                    <a:pt x="3781" y="4542"/>
                  </a:moveTo>
                  <a:lnTo>
                    <a:pt x="3781" y="4542"/>
                  </a:lnTo>
                  <a:cubicBezTo>
                    <a:pt x="3529" y="4983"/>
                    <a:pt x="3245" y="5456"/>
                    <a:pt x="3056" y="5960"/>
                  </a:cubicBezTo>
                  <a:cubicBezTo>
                    <a:pt x="2878" y="5949"/>
                    <a:pt x="2699" y="5942"/>
                    <a:pt x="2522" y="5942"/>
                  </a:cubicBezTo>
                  <a:cubicBezTo>
                    <a:pt x="2167" y="5942"/>
                    <a:pt x="1817" y="5970"/>
                    <a:pt x="1481" y="6054"/>
                  </a:cubicBezTo>
                  <a:cubicBezTo>
                    <a:pt x="1544" y="5928"/>
                    <a:pt x="1670" y="5802"/>
                    <a:pt x="1733" y="5739"/>
                  </a:cubicBezTo>
                  <a:cubicBezTo>
                    <a:pt x="2331" y="5141"/>
                    <a:pt x="2993" y="4731"/>
                    <a:pt x="3781" y="4542"/>
                  </a:cubicBezTo>
                  <a:close/>
                  <a:moveTo>
                    <a:pt x="7561" y="2022"/>
                  </a:moveTo>
                  <a:lnTo>
                    <a:pt x="10680" y="5141"/>
                  </a:lnTo>
                  <a:cubicBezTo>
                    <a:pt x="9546" y="7157"/>
                    <a:pt x="7687" y="8669"/>
                    <a:pt x="5419" y="9331"/>
                  </a:cubicBezTo>
                  <a:lnTo>
                    <a:pt x="3403" y="7346"/>
                  </a:lnTo>
                  <a:cubicBezTo>
                    <a:pt x="4064" y="5109"/>
                    <a:pt x="5576" y="3219"/>
                    <a:pt x="7561" y="2022"/>
                  </a:cubicBezTo>
                  <a:close/>
                  <a:moveTo>
                    <a:pt x="2899" y="8008"/>
                  </a:moveTo>
                  <a:lnTo>
                    <a:pt x="4789" y="9898"/>
                  </a:lnTo>
                  <a:lnTo>
                    <a:pt x="4316" y="10623"/>
                  </a:lnTo>
                  <a:lnTo>
                    <a:pt x="2142" y="8449"/>
                  </a:lnTo>
                  <a:lnTo>
                    <a:pt x="2899" y="8008"/>
                  </a:lnTo>
                  <a:close/>
                  <a:moveTo>
                    <a:pt x="2363" y="9867"/>
                  </a:moveTo>
                  <a:lnTo>
                    <a:pt x="2899" y="10371"/>
                  </a:lnTo>
                  <a:cubicBezTo>
                    <a:pt x="2741" y="10497"/>
                    <a:pt x="2520" y="10654"/>
                    <a:pt x="2300" y="10780"/>
                  </a:cubicBezTo>
                  <a:cubicBezTo>
                    <a:pt x="1985" y="10969"/>
                    <a:pt x="1733" y="11095"/>
                    <a:pt x="1638" y="11127"/>
                  </a:cubicBezTo>
                  <a:cubicBezTo>
                    <a:pt x="1701" y="10969"/>
                    <a:pt x="1796" y="10780"/>
                    <a:pt x="1985" y="10465"/>
                  </a:cubicBezTo>
                  <a:cubicBezTo>
                    <a:pt x="2142" y="10213"/>
                    <a:pt x="2268" y="10024"/>
                    <a:pt x="2363" y="9867"/>
                  </a:cubicBezTo>
                  <a:close/>
                  <a:moveTo>
                    <a:pt x="8191" y="8984"/>
                  </a:moveTo>
                  <a:lnTo>
                    <a:pt x="8191" y="8984"/>
                  </a:lnTo>
                  <a:cubicBezTo>
                    <a:pt x="7971" y="9867"/>
                    <a:pt x="7467" y="10686"/>
                    <a:pt x="6711" y="11284"/>
                  </a:cubicBezTo>
                  <a:cubicBezTo>
                    <a:pt x="6837" y="10749"/>
                    <a:pt x="6837" y="10245"/>
                    <a:pt x="6774" y="9741"/>
                  </a:cubicBezTo>
                  <a:cubicBezTo>
                    <a:pt x="7309" y="9551"/>
                    <a:pt x="7782" y="9268"/>
                    <a:pt x="8191" y="8984"/>
                  </a:cubicBezTo>
                  <a:close/>
                  <a:moveTo>
                    <a:pt x="11509" y="1"/>
                  </a:moveTo>
                  <a:cubicBezTo>
                    <a:pt x="11474" y="1"/>
                    <a:pt x="11440" y="2"/>
                    <a:pt x="11405" y="6"/>
                  </a:cubicBezTo>
                  <a:cubicBezTo>
                    <a:pt x="10365" y="100"/>
                    <a:pt x="9389" y="321"/>
                    <a:pt x="8412" y="730"/>
                  </a:cubicBezTo>
                  <a:cubicBezTo>
                    <a:pt x="7498" y="1077"/>
                    <a:pt x="6616" y="1644"/>
                    <a:pt x="5797" y="2274"/>
                  </a:cubicBezTo>
                  <a:cubicBezTo>
                    <a:pt x="5324" y="2652"/>
                    <a:pt x="4852" y="3093"/>
                    <a:pt x="4474" y="3566"/>
                  </a:cubicBezTo>
                  <a:cubicBezTo>
                    <a:pt x="3245" y="3629"/>
                    <a:pt x="2048" y="4196"/>
                    <a:pt x="1166" y="5109"/>
                  </a:cubicBezTo>
                  <a:cubicBezTo>
                    <a:pt x="725" y="5519"/>
                    <a:pt x="378" y="6054"/>
                    <a:pt x="95" y="6590"/>
                  </a:cubicBezTo>
                  <a:cubicBezTo>
                    <a:pt x="0" y="6748"/>
                    <a:pt x="63" y="6937"/>
                    <a:pt x="158" y="7063"/>
                  </a:cubicBezTo>
                  <a:cubicBezTo>
                    <a:pt x="252" y="7157"/>
                    <a:pt x="378" y="7189"/>
                    <a:pt x="441" y="7189"/>
                  </a:cubicBezTo>
                  <a:cubicBezTo>
                    <a:pt x="536" y="7189"/>
                    <a:pt x="567" y="7189"/>
                    <a:pt x="630" y="7157"/>
                  </a:cubicBezTo>
                  <a:cubicBezTo>
                    <a:pt x="1198" y="6873"/>
                    <a:pt x="1842" y="6743"/>
                    <a:pt x="2471" y="6743"/>
                  </a:cubicBezTo>
                  <a:cubicBezTo>
                    <a:pt x="2540" y="6743"/>
                    <a:pt x="2609" y="6744"/>
                    <a:pt x="2678" y="6748"/>
                  </a:cubicBezTo>
                  <a:cubicBezTo>
                    <a:pt x="2647" y="6905"/>
                    <a:pt x="2615" y="7031"/>
                    <a:pt x="2584" y="7189"/>
                  </a:cubicBezTo>
                  <a:lnTo>
                    <a:pt x="1229" y="7976"/>
                  </a:lnTo>
                  <a:cubicBezTo>
                    <a:pt x="1008" y="8134"/>
                    <a:pt x="945" y="8449"/>
                    <a:pt x="1166" y="8606"/>
                  </a:cubicBezTo>
                  <a:lnTo>
                    <a:pt x="1733" y="9173"/>
                  </a:lnTo>
                  <a:cubicBezTo>
                    <a:pt x="1544" y="9425"/>
                    <a:pt x="1323" y="9772"/>
                    <a:pt x="1103" y="10119"/>
                  </a:cubicBezTo>
                  <a:cubicBezTo>
                    <a:pt x="945" y="10465"/>
                    <a:pt x="788" y="10717"/>
                    <a:pt x="725" y="10906"/>
                  </a:cubicBezTo>
                  <a:cubicBezTo>
                    <a:pt x="599" y="11316"/>
                    <a:pt x="630" y="11599"/>
                    <a:pt x="851" y="11788"/>
                  </a:cubicBezTo>
                  <a:cubicBezTo>
                    <a:pt x="981" y="11918"/>
                    <a:pt x="1144" y="11961"/>
                    <a:pt x="1320" y="11961"/>
                  </a:cubicBezTo>
                  <a:cubicBezTo>
                    <a:pt x="1443" y="11961"/>
                    <a:pt x="1572" y="11940"/>
                    <a:pt x="1701" y="11914"/>
                  </a:cubicBezTo>
                  <a:cubicBezTo>
                    <a:pt x="1953" y="11820"/>
                    <a:pt x="2174" y="11694"/>
                    <a:pt x="2489" y="11505"/>
                  </a:cubicBezTo>
                  <a:cubicBezTo>
                    <a:pt x="2836" y="11316"/>
                    <a:pt x="3151" y="11095"/>
                    <a:pt x="3434" y="10875"/>
                  </a:cubicBezTo>
                  <a:lnTo>
                    <a:pt x="4033" y="11473"/>
                  </a:lnTo>
                  <a:cubicBezTo>
                    <a:pt x="4116" y="11557"/>
                    <a:pt x="4225" y="11597"/>
                    <a:pt x="4330" y="11597"/>
                  </a:cubicBezTo>
                  <a:cubicBezTo>
                    <a:pt x="4464" y="11597"/>
                    <a:pt x="4593" y="11533"/>
                    <a:pt x="4663" y="11410"/>
                  </a:cubicBezTo>
                  <a:lnTo>
                    <a:pt x="5450" y="10056"/>
                  </a:lnTo>
                  <a:cubicBezTo>
                    <a:pt x="5608" y="10024"/>
                    <a:pt x="5734" y="9993"/>
                    <a:pt x="5892" y="9930"/>
                  </a:cubicBezTo>
                  <a:lnTo>
                    <a:pt x="5892" y="9930"/>
                  </a:lnTo>
                  <a:cubicBezTo>
                    <a:pt x="5923" y="10591"/>
                    <a:pt x="5797" y="11316"/>
                    <a:pt x="5482" y="11977"/>
                  </a:cubicBezTo>
                  <a:cubicBezTo>
                    <a:pt x="5419" y="12135"/>
                    <a:pt x="5450" y="12324"/>
                    <a:pt x="5576" y="12450"/>
                  </a:cubicBezTo>
                  <a:cubicBezTo>
                    <a:pt x="5639" y="12534"/>
                    <a:pt x="5759" y="12576"/>
                    <a:pt x="5878" y="12576"/>
                  </a:cubicBezTo>
                  <a:cubicBezTo>
                    <a:pt x="5937" y="12576"/>
                    <a:pt x="5997" y="12565"/>
                    <a:pt x="6049" y="12544"/>
                  </a:cubicBezTo>
                  <a:cubicBezTo>
                    <a:pt x="6585" y="12261"/>
                    <a:pt x="7089" y="11914"/>
                    <a:pt x="7530" y="11473"/>
                  </a:cubicBezTo>
                  <a:cubicBezTo>
                    <a:pt x="8443" y="10560"/>
                    <a:pt x="8979" y="9394"/>
                    <a:pt x="9074" y="8165"/>
                  </a:cubicBezTo>
                  <a:cubicBezTo>
                    <a:pt x="9546" y="7756"/>
                    <a:pt x="9987" y="7346"/>
                    <a:pt x="10365" y="6811"/>
                  </a:cubicBezTo>
                  <a:cubicBezTo>
                    <a:pt x="11027" y="5991"/>
                    <a:pt x="11562" y="5141"/>
                    <a:pt x="11940" y="4227"/>
                  </a:cubicBezTo>
                  <a:cubicBezTo>
                    <a:pt x="12350" y="3282"/>
                    <a:pt x="12571" y="2242"/>
                    <a:pt x="12665" y="1234"/>
                  </a:cubicBezTo>
                  <a:cubicBezTo>
                    <a:pt x="12760" y="1014"/>
                    <a:pt x="12665" y="636"/>
                    <a:pt x="12382" y="384"/>
                  </a:cubicBezTo>
                  <a:cubicBezTo>
                    <a:pt x="12126" y="128"/>
                    <a:pt x="11820" y="1"/>
                    <a:pt x="11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" name="Google Shape;11262;p68"/>
            <p:cNvSpPr/>
            <p:nvPr/>
          </p:nvSpPr>
          <p:spPr>
            <a:xfrm>
              <a:off x="617917" y="513395"/>
              <a:ext cx="141799" cy="130799"/>
            </a:xfrm>
            <a:custGeom>
              <a:avLst/>
              <a:gdLst/>
              <a:ahLst/>
              <a:cxnLst/>
              <a:rect l="l" t="t" r="r" b="b"/>
              <a:pathLst>
                <a:path w="3592" h="3301" extrusionOk="0">
                  <a:moveTo>
                    <a:pt x="1828" y="827"/>
                  </a:moveTo>
                  <a:cubicBezTo>
                    <a:pt x="2048" y="827"/>
                    <a:pt x="2269" y="906"/>
                    <a:pt x="2426" y="1064"/>
                  </a:cubicBezTo>
                  <a:cubicBezTo>
                    <a:pt x="2741" y="1410"/>
                    <a:pt x="2741" y="1914"/>
                    <a:pt x="2426" y="2229"/>
                  </a:cubicBezTo>
                  <a:cubicBezTo>
                    <a:pt x="2269" y="2387"/>
                    <a:pt x="2048" y="2466"/>
                    <a:pt x="1828" y="2466"/>
                  </a:cubicBezTo>
                  <a:cubicBezTo>
                    <a:pt x="1607" y="2466"/>
                    <a:pt x="1387" y="2387"/>
                    <a:pt x="1229" y="2229"/>
                  </a:cubicBezTo>
                  <a:cubicBezTo>
                    <a:pt x="914" y="1914"/>
                    <a:pt x="914" y="1379"/>
                    <a:pt x="1229" y="1064"/>
                  </a:cubicBezTo>
                  <a:cubicBezTo>
                    <a:pt x="1387" y="906"/>
                    <a:pt x="1607" y="827"/>
                    <a:pt x="1828" y="827"/>
                  </a:cubicBezTo>
                  <a:close/>
                  <a:moveTo>
                    <a:pt x="1820" y="0"/>
                  </a:moveTo>
                  <a:cubicBezTo>
                    <a:pt x="1402" y="0"/>
                    <a:pt x="977" y="166"/>
                    <a:pt x="631" y="497"/>
                  </a:cubicBezTo>
                  <a:cubicBezTo>
                    <a:pt x="0" y="1127"/>
                    <a:pt x="0" y="2198"/>
                    <a:pt x="631" y="2828"/>
                  </a:cubicBezTo>
                  <a:cubicBezTo>
                    <a:pt x="946" y="3143"/>
                    <a:pt x="1371" y="3301"/>
                    <a:pt x="1796" y="3301"/>
                  </a:cubicBezTo>
                  <a:cubicBezTo>
                    <a:pt x="2222" y="3301"/>
                    <a:pt x="2647" y="3143"/>
                    <a:pt x="2962" y="2828"/>
                  </a:cubicBezTo>
                  <a:cubicBezTo>
                    <a:pt x="3592" y="2198"/>
                    <a:pt x="3592" y="1127"/>
                    <a:pt x="2962" y="497"/>
                  </a:cubicBezTo>
                  <a:cubicBezTo>
                    <a:pt x="2647" y="166"/>
                    <a:pt x="2237" y="0"/>
                    <a:pt x="18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067189" y="3499552"/>
            <a:ext cx="2192059" cy="1469598"/>
            <a:chOff x="1097451" y="3503172"/>
            <a:chExt cx="2192059" cy="1469598"/>
          </a:xfrm>
        </p:grpSpPr>
        <p:sp>
          <p:nvSpPr>
            <p:cNvPr id="46" name="Google Shape;2313;p68"/>
            <p:cNvSpPr txBox="1"/>
            <p:nvPr/>
          </p:nvSpPr>
          <p:spPr>
            <a:xfrm>
              <a:off x="1097451" y="3870881"/>
              <a:ext cx="2192059" cy="1101889"/>
            </a:xfrm>
            <a:prstGeom prst="rect">
              <a:avLst/>
            </a:prstGeom>
            <a:solidFill>
              <a:srgbClr val="E5E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t-BR" sz="1600" dirty="0" smtClean="0">
                  <a:solidFill>
                    <a:schemeClr val="tx1"/>
                  </a:solidFill>
                  <a:latin typeface="Century Gothic" panose="020B0502020202020204" pitchFamily="34" charset="0"/>
                  <a:ea typeface="Catamaran Thin"/>
                  <a:cs typeface="Catamaran Thin"/>
                  <a:sym typeface="Catamaran Thin"/>
                </a:rPr>
                <a:t>Adesão conforme população assistida – Declarações via SEI </a:t>
              </a:r>
              <a:endParaRPr lang="pt-BR" sz="1600" dirty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  <a:sym typeface="Catamaran Thin"/>
              </a:endParaRPr>
            </a:p>
          </p:txBody>
        </p:sp>
        <p:sp>
          <p:nvSpPr>
            <p:cNvPr id="50" name="Google Shape;2318;p68"/>
            <p:cNvSpPr/>
            <p:nvPr/>
          </p:nvSpPr>
          <p:spPr>
            <a:xfrm>
              <a:off x="2117729" y="3503172"/>
              <a:ext cx="152400" cy="152400"/>
            </a:xfrm>
            <a:prstGeom prst="ellipse">
              <a:avLst/>
            </a:prstGeom>
            <a:solidFill>
              <a:srgbClr val="8AACDD"/>
            </a:solidFill>
            <a:ln w="19050" cap="flat" cmpd="sng">
              <a:solidFill>
                <a:srgbClr val="373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cxnSp>
          <p:nvCxnSpPr>
            <p:cNvPr id="73" name="Conector reto 72"/>
            <p:cNvCxnSpPr>
              <a:stCxn id="50" idx="4"/>
              <a:endCxn id="46" idx="0"/>
            </p:cNvCxnSpPr>
            <p:nvPr/>
          </p:nvCxnSpPr>
          <p:spPr>
            <a:xfrm flipH="1">
              <a:off x="2193481" y="3655572"/>
              <a:ext cx="448" cy="215309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Agrupar 5"/>
          <p:cNvGrpSpPr/>
          <p:nvPr/>
        </p:nvGrpSpPr>
        <p:grpSpPr>
          <a:xfrm>
            <a:off x="2838169" y="1704175"/>
            <a:ext cx="2396613" cy="1980757"/>
            <a:chOff x="2838169" y="1704175"/>
            <a:chExt cx="2396613" cy="1980757"/>
          </a:xfrm>
        </p:grpSpPr>
        <p:sp>
          <p:nvSpPr>
            <p:cNvPr id="51" name="Google Shape;2319;p68"/>
            <p:cNvSpPr/>
            <p:nvPr/>
          </p:nvSpPr>
          <p:spPr>
            <a:xfrm>
              <a:off x="3966089" y="3533732"/>
              <a:ext cx="151200" cy="151200"/>
            </a:xfrm>
            <a:prstGeom prst="ellipse">
              <a:avLst/>
            </a:prstGeom>
            <a:solidFill>
              <a:srgbClr val="F16880"/>
            </a:solidFill>
            <a:ln w="19050" cap="flat" cmpd="sng">
              <a:solidFill>
                <a:srgbClr val="373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58" name="Google Shape;2313;p68"/>
            <p:cNvSpPr txBox="1"/>
            <p:nvPr/>
          </p:nvSpPr>
          <p:spPr>
            <a:xfrm>
              <a:off x="2838169" y="1704175"/>
              <a:ext cx="2396613" cy="1329496"/>
            </a:xfrm>
            <a:prstGeom prst="rect">
              <a:avLst/>
            </a:prstGeom>
            <a:solidFill>
              <a:srgbClr val="FC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pt-BR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Catamaran Thin"/>
                  <a:cs typeface="Catamaran Thin"/>
                </a:rPr>
                <a:t>Envio de plano de trabalho e demais documentos via </a:t>
              </a:r>
              <a:r>
                <a:rPr lang="pt-BR" sz="1600" dirty="0" smtClean="0">
                  <a:solidFill>
                    <a:schemeClr val="tx1"/>
                  </a:solidFill>
                  <a:latin typeface="Century Gothic" panose="020B0502020202020204" pitchFamily="34" charset="0"/>
                  <a:ea typeface="Catamaran Thin"/>
                  <a:cs typeface="Catamaran Thin"/>
                </a:rPr>
                <a:t>SICGON </a:t>
              </a:r>
              <a:endParaRPr lang="pt-BR" sz="1600" dirty="0">
                <a:solidFill>
                  <a:schemeClr val="tx1"/>
                </a:solidFill>
                <a:latin typeface="Century Gothic" panose="020B0502020202020204" pitchFamily="34" charset="0"/>
                <a:ea typeface="Catamaran Thin"/>
                <a:cs typeface="Catamaran Thin"/>
              </a:endParaRPr>
            </a:p>
          </p:txBody>
        </p:sp>
        <p:cxnSp>
          <p:nvCxnSpPr>
            <p:cNvPr id="76" name="Conector reto 75"/>
            <p:cNvCxnSpPr>
              <a:stCxn id="58" idx="2"/>
              <a:endCxn id="51" idx="0"/>
            </p:cNvCxnSpPr>
            <p:nvPr/>
          </p:nvCxnSpPr>
          <p:spPr>
            <a:xfrm>
              <a:off x="4036476" y="3033671"/>
              <a:ext cx="5213" cy="5000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Agrupar 13"/>
          <p:cNvGrpSpPr/>
          <p:nvPr/>
        </p:nvGrpSpPr>
        <p:grpSpPr>
          <a:xfrm>
            <a:off x="4779357" y="3514001"/>
            <a:ext cx="2273255" cy="1517031"/>
            <a:chOff x="4834422" y="3483201"/>
            <a:chExt cx="3232824" cy="1757481"/>
          </a:xfrm>
        </p:grpSpPr>
        <p:sp>
          <p:nvSpPr>
            <p:cNvPr id="48" name="Google Shape;2315;p68"/>
            <p:cNvSpPr txBox="1"/>
            <p:nvPr/>
          </p:nvSpPr>
          <p:spPr>
            <a:xfrm>
              <a:off x="4834422" y="3920676"/>
              <a:ext cx="3232824" cy="1320006"/>
            </a:xfrm>
            <a:prstGeom prst="rect">
              <a:avLst/>
            </a:prstGeom>
            <a:solidFill>
              <a:srgbClr val="DAF6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pt-BR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Catamaran Thin"/>
                  <a:cs typeface="Catamaran Thin"/>
                </a:rPr>
                <a:t>Celebração do convênio </a:t>
              </a:r>
            </a:p>
          </p:txBody>
        </p:sp>
        <p:sp>
          <p:nvSpPr>
            <p:cNvPr id="52" name="Google Shape;2320;p68"/>
            <p:cNvSpPr/>
            <p:nvPr/>
          </p:nvSpPr>
          <p:spPr>
            <a:xfrm>
              <a:off x="6351371" y="3483201"/>
              <a:ext cx="215023" cy="175165"/>
            </a:xfrm>
            <a:prstGeom prst="ellipse">
              <a:avLst/>
            </a:prstGeom>
            <a:solidFill>
              <a:srgbClr val="3CC999"/>
            </a:solidFill>
            <a:ln w="19050" cap="flat" cmpd="sng">
              <a:solidFill>
                <a:srgbClr val="373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cxnSp>
          <p:nvCxnSpPr>
            <p:cNvPr id="81" name="Conector reto 80"/>
            <p:cNvCxnSpPr>
              <a:stCxn id="52" idx="4"/>
              <a:endCxn id="48" idx="0"/>
            </p:cNvCxnSpPr>
            <p:nvPr/>
          </p:nvCxnSpPr>
          <p:spPr>
            <a:xfrm flipH="1">
              <a:off x="6450835" y="3658366"/>
              <a:ext cx="8048" cy="26231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Agrupar 12"/>
          <p:cNvGrpSpPr/>
          <p:nvPr/>
        </p:nvGrpSpPr>
        <p:grpSpPr>
          <a:xfrm>
            <a:off x="6577918" y="1675865"/>
            <a:ext cx="2497820" cy="1962263"/>
            <a:chOff x="7004916" y="1359604"/>
            <a:chExt cx="3031200" cy="2327327"/>
          </a:xfrm>
        </p:grpSpPr>
        <p:sp>
          <p:nvSpPr>
            <p:cNvPr id="57" name="Google Shape;2319;p68"/>
            <p:cNvSpPr/>
            <p:nvPr/>
          </p:nvSpPr>
          <p:spPr>
            <a:xfrm>
              <a:off x="8444314" y="3507601"/>
              <a:ext cx="183487" cy="179330"/>
            </a:xfrm>
            <a:prstGeom prst="ellipse">
              <a:avLst/>
            </a:prstGeom>
            <a:solidFill>
              <a:srgbClr val="8AACDD"/>
            </a:solidFill>
            <a:ln w="19050" cap="flat" cmpd="sng">
              <a:solidFill>
                <a:srgbClr val="373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60" name="Google Shape;2313;p68"/>
            <p:cNvSpPr txBox="1"/>
            <p:nvPr/>
          </p:nvSpPr>
          <p:spPr>
            <a:xfrm>
              <a:off x="7004916" y="1359604"/>
              <a:ext cx="3031200" cy="1800000"/>
            </a:xfrm>
            <a:prstGeom prst="rect">
              <a:avLst/>
            </a:prstGeom>
            <a:solidFill>
              <a:srgbClr val="E5EC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pt-BR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Catamaran Thin"/>
                  <a:cs typeface="Catamaran Thin"/>
                </a:rPr>
                <a:t>Os recursos financeiros serão transferidos em 1 (uma) única parcela</a:t>
              </a:r>
            </a:p>
          </p:txBody>
        </p:sp>
        <p:cxnSp>
          <p:nvCxnSpPr>
            <p:cNvPr id="87" name="Conector reto 86"/>
            <p:cNvCxnSpPr>
              <a:stCxn id="57" idx="0"/>
              <a:endCxn id="60" idx="2"/>
            </p:cNvCxnSpPr>
            <p:nvPr/>
          </p:nvCxnSpPr>
          <p:spPr>
            <a:xfrm flipH="1" flipV="1">
              <a:off x="8520516" y="3159604"/>
              <a:ext cx="15542" cy="34799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Agrupar 11"/>
          <p:cNvGrpSpPr/>
          <p:nvPr/>
        </p:nvGrpSpPr>
        <p:grpSpPr>
          <a:xfrm>
            <a:off x="8808830" y="3514001"/>
            <a:ext cx="2504132" cy="1583686"/>
            <a:chOff x="9710194" y="3474514"/>
            <a:chExt cx="3051459" cy="1954226"/>
          </a:xfrm>
        </p:grpSpPr>
        <p:sp>
          <p:nvSpPr>
            <p:cNvPr id="41" name="Google Shape;2318;p68"/>
            <p:cNvSpPr/>
            <p:nvPr/>
          </p:nvSpPr>
          <p:spPr>
            <a:xfrm>
              <a:off x="11159721" y="3474514"/>
              <a:ext cx="184248" cy="186577"/>
            </a:xfrm>
            <a:prstGeom prst="ellipse">
              <a:avLst/>
            </a:prstGeom>
            <a:solidFill>
              <a:srgbClr val="F16880"/>
            </a:solidFill>
            <a:ln w="19050" cap="flat" cmpd="sng">
              <a:solidFill>
                <a:srgbClr val="373A5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45" name="Google Shape;2313;p68"/>
            <p:cNvSpPr txBox="1"/>
            <p:nvPr/>
          </p:nvSpPr>
          <p:spPr>
            <a:xfrm>
              <a:off x="9710194" y="3977502"/>
              <a:ext cx="3051459" cy="1451238"/>
            </a:xfrm>
            <a:prstGeom prst="rect">
              <a:avLst/>
            </a:prstGeom>
            <a:solidFill>
              <a:srgbClr val="FCE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pt-BR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Catamaran Thin"/>
                  <a:cs typeface="Catamaran Thin"/>
                </a:rPr>
                <a:t>Implementação </a:t>
              </a:r>
              <a:r>
                <a:rPr lang="pt-BR" sz="1600" dirty="0" smtClean="0">
                  <a:solidFill>
                    <a:schemeClr val="tx1"/>
                  </a:solidFill>
                  <a:latin typeface="Century Gothic" panose="020B0502020202020204" pitchFamily="34" charset="0"/>
                  <a:ea typeface="Catamaran Thin"/>
                  <a:cs typeface="Catamaran Thin"/>
                </a:rPr>
                <a:t>deverá ser de </a:t>
              </a:r>
              <a:r>
                <a:rPr lang="pt-BR" sz="1600" dirty="0">
                  <a:solidFill>
                    <a:schemeClr val="tx1"/>
                  </a:solidFill>
                  <a:latin typeface="Century Gothic" panose="020B0502020202020204" pitchFamily="34" charset="0"/>
                  <a:ea typeface="Catamaran Thin"/>
                  <a:cs typeface="Catamaran Thin"/>
                </a:rPr>
                <a:t>até 1 (um) ano após formalização do convênio. </a:t>
              </a:r>
            </a:p>
          </p:txBody>
        </p:sp>
        <p:cxnSp>
          <p:nvCxnSpPr>
            <p:cNvPr id="47" name="Conector reto 46"/>
            <p:cNvCxnSpPr>
              <a:stCxn id="45" idx="0"/>
              <a:endCxn id="41" idx="4"/>
            </p:cNvCxnSpPr>
            <p:nvPr/>
          </p:nvCxnSpPr>
          <p:spPr>
            <a:xfrm flipV="1">
              <a:off x="11235924" y="3661091"/>
              <a:ext cx="15922" cy="31641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628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1" t="19884" r="6629" b="9233"/>
          <a:stretch/>
        </p:blipFill>
        <p:spPr>
          <a:xfrm>
            <a:off x="0" y="-1"/>
            <a:ext cx="12201099" cy="6864825"/>
          </a:xfrm>
        </p:spPr>
      </p:pic>
      <p:sp>
        <p:nvSpPr>
          <p:cNvPr id="7" name="Retângulo 6"/>
          <p:cNvSpPr/>
          <p:nvPr/>
        </p:nvSpPr>
        <p:spPr>
          <a:xfrm>
            <a:off x="0" y="5634269"/>
            <a:ext cx="12192000" cy="1282889"/>
          </a:xfrm>
          <a:prstGeom prst="rect">
            <a:avLst/>
          </a:prstGeom>
          <a:solidFill>
            <a:srgbClr val="E5ECF7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70" y="5921155"/>
            <a:ext cx="2484965" cy="62683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393" y="6463883"/>
            <a:ext cx="194685" cy="19705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94" y="6178371"/>
            <a:ext cx="194683" cy="19468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67747" y="5714113"/>
            <a:ext cx="49638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Subsecretaria de Regionalização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(31)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3916-0551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daci@saude.mg.gov.br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090279" y="5714113"/>
            <a:ext cx="496388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Subsecretaria de Redes de Atenção à Saúde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(31)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3915-9841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</a:t>
            </a:r>
            <a:r>
              <a:rPr lang="pt-BR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farmaciademinas@saude.mg.gov.br0p</a:t>
            </a:r>
            <a:endParaRPr lang="pt-BR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74" y="6178371"/>
            <a:ext cx="194683" cy="19468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6072" y="6475968"/>
            <a:ext cx="194685" cy="19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39DD6FA2561A4FB60F137CB3C01361" ma:contentTypeVersion="8" ma:contentTypeDescription="Crie um novo documento." ma:contentTypeScope="" ma:versionID="9f15a9a56cc8c26936becb6f0dfe1459">
  <xsd:schema xmlns:xsd="http://www.w3.org/2001/XMLSchema" xmlns:xs="http://www.w3.org/2001/XMLSchema" xmlns:p="http://schemas.microsoft.com/office/2006/metadata/properties" xmlns:ns2="01055881-e84b-46d5-a6f8-94a5b5f16dd0" xmlns:ns3="6279115b-afce-4fff-ad30-02a6e7996733" targetNamespace="http://schemas.microsoft.com/office/2006/metadata/properties" ma:root="true" ma:fieldsID="bcd725e217b894f1ce3d352ede8db169" ns2:_="" ns3:_="">
    <xsd:import namespace="01055881-e84b-46d5-a6f8-94a5b5f16dd0"/>
    <xsd:import namespace="6279115b-afce-4fff-ad30-02a6e799673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55881-e84b-46d5-a6f8-94a5b5f16dd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917d32f3-4fa4-4f5b-a8d0-62dbd3d265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9115b-afce-4fff-ad30-02a6e799673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6a5d7b1-098e-4c97-8f6c-6cab8907fb90}" ma:internalName="TaxCatchAll" ma:showField="CatchAllData" ma:web="6279115b-afce-4fff-ad30-02a6e79967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6EF787-2217-4B26-8B06-7BB8B7C186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E3DE0A-3C72-4EB9-9195-B50C4DA08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55881-e84b-46d5-a6f8-94a5b5f16dd0"/>
    <ds:schemaRef ds:uri="6279115b-afce-4fff-ad30-02a6e79967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Farmácia</Template>
  <TotalTime>29356</TotalTime>
  <Words>447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Catamaran Thin</vt:lpstr>
      <vt:lpstr>Century Gothic</vt:lpstr>
      <vt:lpstr>Segoe UI</vt:lpstr>
      <vt:lpstr>Personalizar design</vt:lpstr>
      <vt:lpstr>FarmaCIS</vt:lpstr>
      <vt:lpstr>FarmaCIS</vt:lpstr>
      <vt:lpstr>FarmaCIS 1ª rodada</vt:lpstr>
      <vt:lpstr>Resultados esperados</vt:lpstr>
      <vt:lpstr>Resolução FarmaCis</vt:lpstr>
      <vt:lpstr>Premissas</vt:lpstr>
      <vt:lpstr>Módulos de adesão</vt:lpstr>
      <vt:lpstr>Etapas da contratualização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 CIS</dc:title>
  <dc:creator>Ana Luisa Lara Siqueira</dc:creator>
  <cp:lastModifiedBy>User</cp:lastModifiedBy>
  <cp:revision>250</cp:revision>
  <dcterms:created xsi:type="dcterms:W3CDTF">2021-04-22T17:44:57Z</dcterms:created>
  <dcterms:modified xsi:type="dcterms:W3CDTF">2024-10-22T18:12:01Z</dcterms:modified>
</cp:coreProperties>
</file>