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5" r:id="rId3"/>
    <p:sldId id="276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F903C-FAB7-1249-454D-22FFABED9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11828-1FB8-B264-52C8-9CCD5270C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6D1702-9C9A-FE2F-74B0-AA2D1398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00C80F-8C94-B0AC-A4CF-BEDEFABF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F5F424-A69A-2922-32EE-537F7518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58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89108-DB35-BDEC-4EFC-6F76B26B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6D9F850-4D25-DD8A-3F51-00660708E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23AAE6-A0D9-6A38-DFAF-999A0A74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E4A12C-8287-CBD8-5E12-7012A21C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1A4112-AC24-C9FF-E2F0-2A5B50BF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89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99F78A-51EC-53D6-7565-59889284C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60F8F8-E09B-A35A-A3AE-B39661EBC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C37F4C-A5F7-8351-869E-F0B70458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1D654E-1050-DA1A-460A-C16EE06DE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7C819D-7222-BAA7-2086-CA0DAAB7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3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E3EA-8399-AC0F-2177-2B21C0319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EDCA55-1210-73F5-663D-95B5AD68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383AFE-86DB-F900-67C5-2910E40F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FA127A-532B-0071-924B-ADBEE003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C905BF-73B2-308C-774F-D0AC6116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32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A33F1-E26E-FB68-8362-0ABEDBC7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4B4BDF-4FEC-DA53-C3F1-073469A4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7181FE-4D8C-CCB6-BCD5-64A53C6D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D27AB1-853A-71C8-0355-2A1A9B5F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F1F2C8-0953-E586-0E0D-D8939217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27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46160-7FF0-0FF3-2A13-0A4599292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2E853B-768E-C67D-CF37-DA38BB87F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DD3BA6-6550-8E37-29E4-949FD99AE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2404FA-52FA-BE95-26CD-A916E027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FE46A2-8E16-0C73-00F2-749453AB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ADADC3-2A60-464F-0B87-FF9F18E0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33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1722A-659E-D682-6848-43B872BC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6D8FF9-A3D5-FEF6-3355-E5AACC871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ECDA62-FA5E-D8BE-3FFC-F415BB32B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1F0D34B-6F1E-CA99-ECF8-233521A1C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8AA359-6C65-16F9-E8CC-253BF0BF3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C6F28A-CF1F-042A-BAA9-FD5F9937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8D9C72D-882E-3849-E041-8DF9CBC0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51EDFBF-7D60-CD51-DA0F-9D335693F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7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8A551-5DA6-84F9-4FE5-F28B50680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E94A2A9-2D4D-0780-F866-DEEA4019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019649-4AB2-45B7-D3A2-DA61BA7C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521FAFF-39F8-8EDB-3C80-301858C38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04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01BEAF5-BC95-EAB0-937F-7FA41CA1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95494E9-D8C1-5BF5-2A17-1B54A7DF0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0A448E-21F9-3269-8777-249F3466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89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1AFCE-EB0A-5BCD-3B38-C05839F29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1B9AC4-36AD-678E-E6B7-CF04060E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1A9BD2-66F6-F4D6-5F10-E4FADD7E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E3F05FF-345F-F53B-A7D4-424632D8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37CCE-B993-E104-4643-79B2C80E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677A9A-309D-C470-E2D4-7FF0772F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4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F91AD-54FF-651A-1497-83F28992B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FDEF2ED-D98F-5376-0165-F2C608868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3D652C-84E9-5A33-8433-5EEC342E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6D4230-4883-DA2C-EBEC-B7802D0E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6D35BB-A5E3-641D-C0FC-9F39EB0A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5AB8414-22BF-E0B2-3C30-C5D26990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2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BFC0B31-91F4-F651-3B1D-5F1C3393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6DFE04-BCF2-6BDA-EF6F-500D890D5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22D206-C34D-356D-1190-5CAA251F7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1C05-AF18-43D4-81C6-F28C404F2E9E}" type="datetimeFigureOut">
              <a:rPr lang="pt-BR" smtClean="0"/>
              <a:t>18/03/24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3D2CBC-B820-66E9-66B9-352AA2240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1430CE-D0BE-AD4B-F9E7-30BB70BDA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DF989-27DD-43E2-B1CE-48360B84E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27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4851" y="1181086"/>
            <a:ext cx="9144000" cy="798716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+mn-lt"/>
              </a:rPr>
              <a:t>ABERTURA DE CRÉDITO ESPECIAL </a:t>
            </a:r>
            <a:endParaRPr lang="pt-BR" sz="4400" b="1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88377" y="2374084"/>
            <a:ext cx="9466977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01.02.01.10.302.0003.2051 - Piso Nacional da Enfermagem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Elemento </a:t>
            </a:r>
            <a:r>
              <a:rPr lang="pt-BR" dirty="0"/>
              <a:t>de despesa - 31.90.11.00- Vencimentos e Vantagens Fixas- Pessoal Civil</a:t>
            </a:r>
            <a:r>
              <a:rPr lang="pt-B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</a:t>
            </a:r>
            <a:r>
              <a:rPr lang="pt-BR" dirty="0"/>
              <a:t>Total = R$ </a:t>
            </a:r>
            <a:r>
              <a:rPr lang="pt-BR" dirty="0" smtClean="0"/>
              <a:t>65.476,19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 smtClean="0"/>
              <a:t>01.02.01.10.302.0010.2050 </a:t>
            </a:r>
            <a:r>
              <a:rPr lang="pt-BR" dirty="0"/>
              <a:t>- Programa </a:t>
            </a:r>
            <a:r>
              <a:rPr lang="pt-BR" dirty="0" err="1"/>
              <a:t>Miguilim</a:t>
            </a:r>
            <a:r>
              <a:rPr lang="pt-BR" dirty="0"/>
              <a:t> - módulo de saúde ocular, instituído pela Deliberação CIBSUS/MG nº 4.284, de 25 de julho de 2023 no âmbito do estado de Minas Gerais.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Elemento </a:t>
            </a:r>
            <a:r>
              <a:rPr lang="pt-BR" dirty="0"/>
              <a:t>de despesa - 33.90.30.00 – Material de Consumo</a:t>
            </a:r>
            <a:r>
              <a:rPr lang="pt-B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33.90.39.00 </a:t>
            </a:r>
            <a:r>
              <a:rPr lang="pt-BR" dirty="0"/>
              <a:t>– Outros Serviços de Terceiros – Pessoa </a:t>
            </a:r>
            <a:r>
              <a:rPr lang="pt-BR" dirty="0" smtClean="0"/>
              <a:t>Jurídica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Total </a:t>
            </a:r>
            <a:r>
              <a:rPr lang="pt-BR" dirty="0"/>
              <a:t>= R$ 204.119,69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772" y="146037"/>
            <a:ext cx="569415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44591"/>
              </p:ext>
            </p:extLst>
          </p:nvPr>
        </p:nvGraphicFramePr>
        <p:xfrm>
          <a:off x="1249962" y="1149294"/>
          <a:ext cx="9605392" cy="5232753"/>
        </p:xfrm>
        <a:graphic>
          <a:graphicData uri="http://schemas.openxmlformats.org/drawingml/2006/table">
            <a:tbl>
              <a:tblPr/>
              <a:tblGrid>
                <a:gridCol w="6654792">
                  <a:extLst>
                    <a:ext uri="{9D8B030D-6E8A-4147-A177-3AD203B41FA5}">
                      <a16:colId xmlns:a16="http://schemas.microsoft.com/office/drawing/2014/main" val="758320611"/>
                    </a:ext>
                  </a:extLst>
                </a:gridCol>
                <a:gridCol w="2063680">
                  <a:extLst>
                    <a:ext uri="{9D8B030D-6E8A-4147-A177-3AD203B41FA5}">
                      <a16:colId xmlns:a16="http://schemas.microsoft.com/office/drawing/2014/main" val="1249845811"/>
                    </a:ext>
                  </a:extLst>
                </a:gridCol>
                <a:gridCol w="886920">
                  <a:extLst>
                    <a:ext uri="{9D8B030D-6E8A-4147-A177-3AD203B41FA5}">
                      <a16:colId xmlns:a16="http://schemas.microsoft.com/office/drawing/2014/main" val="2272866269"/>
                    </a:ext>
                  </a:extLst>
                </a:gridCol>
              </a:tblGrid>
              <a:tr h="5329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50712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 DE TRANSFERÊNCIA DE MUNÍCIPIOS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22.218.667,03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30757"/>
                  </a:ext>
                </a:extLst>
              </a:tr>
              <a:tr h="56767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RECUESOS DE TRANSFERENCIA SES/MG: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R$     1.835.708,40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88954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464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112095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CREDENCIAMENTO DA SES/MG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643698"/>
                  </a:ext>
                </a:extLst>
              </a:tr>
              <a:tr h="24329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013930"/>
                  </a:ext>
                </a:extLst>
              </a:tr>
              <a:tr h="4170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COMPLEMENTAÇÃO NACIONAL  DO PISO DA ENFERMAGEM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50.368,54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78589"/>
                  </a:ext>
                </a:extLst>
              </a:tr>
              <a:tr h="3243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REMUNERAÇÃO DE DEPÓSITOS BANCÁRIOS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641.020,40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26838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RECEITAS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6.266,17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578089"/>
                  </a:ext>
                </a:extLst>
              </a:tr>
              <a:tr h="4054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CONVENIO E RESOLUÇÃO DO GOVERNO DO ESTADO  MG: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45799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IMPLANTAÇÃO DOS SISTEMAS REGIONAIS TRASNPORTE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5.499.000,00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861327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VACIMÓVEL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2.045.000,00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040"/>
                  </a:ext>
                </a:extLst>
              </a:tr>
              <a:tr h="2317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INFRAESTRUTURA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997.200,00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71409"/>
                  </a:ext>
                </a:extLst>
              </a:tr>
              <a:tr h="24329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TRANSPORTA SUS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1.033.680,61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5958"/>
                  </a:ext>
                </a:extLst>
              </a:tr>
              <a:tr h="24329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FARMACIS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83.908,03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93608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 DA RECEITA ORÇAMENTÁRIA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34.410.819,18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98414"/>
                  </a:ext>
                </a:extLst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770" y="75996"/>
            <a:ext cx="569415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6266"/>
              </p:ext>
            </p:extLst>
          </p:nvPr>
        </p:nvGraphicFramePr>
        <p:xfrm>
          <a:off x="1484851" y="1140899"/>
          <a:ext cx="8758107" cy="5464330"/>
        </p:xfrm>
        <a:graphic>
          <a:graphicData uri="http://schemas.openxmlformats.org/drawingml/2006/table">
            <a:tbl>
              <a:tblPr/>
              <a:tblGrid>
                <a:gridCol w="5650266">
                  <a:extLst>
                    <a:ext uri="{9D8B030D-6E8A-4147-A177-3AD203B41FA5}">
                      <a16:colId xmlns:a16="http://schemas.microsoft.com/office/drawing/2014/main" val="3487462450"/>
                    </a:ext>
                  </a:extLst>
                </a:gridCol>
                <a:gridCol w="1481782">
                  <a:extLst>
                    <a:ext uri="{9D8B030D-6E8A-4147-A177-3AD203B41FA5}">
                      <a16:colId xmlns:a16="http://schemas.microsoft.com/office/drawing/2014/main" val="398771069"/>
                    </a:ext>
                  </a:extLst>
                </a:gridCol>
                <a:gridCol w="1626059">
                  <a:extLst>
                    <a:ext uri="{9D8B030D-6E8A-4147-A177-3AD203B41FA5}">
                      <a16:colId xmlns:a16="http://schemas.microsoft.com/office/drawing/2014/main" val="1670386629"/>
                    </a:ext>
                  </a:extLst>
                </a:gridCol>
              </a:tblGrid>
              <a:tr h="3187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</a:t>
                      </a:r>
                    </a:p>
                  </a:txBody>
                  <a:tcPr marL="4533" marR="4533" marT="4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INSCRITO EM RESTOS A PAGAR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992625"/>
                  </a:ext>
                </a:extLst>
              </a:tr>
              <a:tr h="161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VIA  CONTRATO DE RATEIO - TRANSFERENCIA DOS MUNICIPIOS: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10721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ADMINISTRATIVO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795.308,71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80.968,11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10022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FUNDO DE INVESTIMENTO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143.353,98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02235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ADMINISTRATIVO- RECURSO PRÓPRIO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56.666,18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  5.400,00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956898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MÉDICOS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10.598.782,69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434.508,41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017826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 MÓVEL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449.592,56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18046"/>
                  </a:ext>
                </a:extLst>
              </a:tr>
              <a:tr h="161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URGÊNCIA E EMERGÊNCIA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3.067.787,62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917295"/>
                  </a:ext>
                </a:extLst>
              </a:tr>
              <a:tr h="161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CUSTEIO MÉDICO- EQUIPAMENTOS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8.150,99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561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CUSTEIO MÉDICO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1.655.706,30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160.749,99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80692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LOCOMOÇÃO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27.902,16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227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CONTRATO DE PROGRAMA/ULTRASSONS/SERVIÇOS ASSISTENCIAIS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55.405,00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3712"/>
                  </a:ext>
                </a:extLst>
              </a:tr>
              <a:tr h="25856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RECURSOS  DE TRANSFERENCIA SES/MG :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16321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PPI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707.677,73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  1.049,65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864876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APAC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922.389,30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37.334,47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099259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CREDENCIAMENTO DA SES/MG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331.139,29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  5.102,85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63273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76.653,72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  2.330,25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591757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COMPLEMENTAÇÃO NACIONAL DO PISO ENFERMAGEM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47.578,59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236921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ESPECIALIZADOS- RECURSO PRÓPRIO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13.200,00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13310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GESTÃO- RECURSO PRÓPRIO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 943,31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29639"/>
                  </a:ext>
                </a:extLst>
              </a:tr>
              <a:tr h="184689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CONVENIO E RESOLUÇÃO DO GOVERNO DO ESTADO  MG: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439159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IMPLANTAÇÃO DOS SISTEMAS REGIONAIS TRASNPORTE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3.290.399,00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92206"/>
                  </a:ext>
                </a:extLst>
              </a:tr>
              <a:tr h="161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91866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TRANSPORTE SANITÁRIO- SETS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R$        1.121.788,21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35.273,59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419083"/>
                  </a:ext>
                </a:extLst>
              </a:tr>
              <a:tr h="16171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365678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FARMACIS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414.719,17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909628"/>
                  </a:ext>
                </a:extLst>
              </a:tr>
              <a:tr h="19102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20.024.621,34 </a:t>
                      </a:r>
                    </a:p>
                  </a:txBody>
                  <a:tcPr marL="4533" marR="4533" marT="4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4.523.240,49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75058"/>
                  </a:ext>
                </a:extLst>
              </a:tr>
              <a:tr h="1910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 GERAL DA DESPESA ORÇAMENTÁRIA REALIZADA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24.547.861,83 </a:t>
                      </a:r>
                    </a:p>
                  </a:txBody>
                  <a:tcPr marL="4533" marR="4533" marT="4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02380"/>
                  </a:ext>
                </a:extLst>
              </a:tr>
            </a:tbl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825" y="0"/>
            <a:ext cx="569415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415</Words>
  <Application>Microsoft Office PowerPoint</Application>
  <PresentationFormat>Widescreen</PresentationFormat>
  <Paragraphs>143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ABERTURA DE CRÉDITO ESPECIAL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LUKAS FERRAZ</dc:creator>
  <cp:lastModifiedBy>GERENCIA_CISAMAPI</cp:lastModifiedBy>
  <cp:revision>34</cp:revision>
  <dcterms:created xsi:type="dcterms:W3CDTF">2024-03-03T17:05:56Z</dcterms:created>
  <dcterms:modified xsi:type="dcterms:W3CDTF">2024-03-18T19:53:48Z</dcterms:modified>
</cp:coreProperties>
</file>