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83" r:id="rId4"/>
    <p:sldId id="281" r:id="rId5"/>
    <p:sldId id="275" r:id="rId6"/>
    <p:sldId id="284" r:id="rId7"/>
    <p:sldId id="257" r:id="rId8"/>
    <p:sldId id="258" r:id="rId9"/>
    <p:sldId id="285" r:id="rId10"/>
    <p:sldId id="286" r:id="rId11"/>
    <p:sldId id="287" r:id="rId12"/>
    <p:sldId id="288" r:id="rId13"/>
    <p:sldId id="27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F903C-FAB7-1249-454D-22FFABED9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11828-1FB8-B264-52C8-9CCD5270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6D1702-9C9A-FE2F-74B0-AA2D1398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00C80F-8C94-B0AC-A4CF-BEDEFABF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F5F424-A69A-2922-32EE-537F7518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58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89108-DB35-BDEC-4EFC-6F76B26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D9F850-4D25-DD8A-3F51-00660708E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23AAE6-A0D9-6A38-DFAF-999A0A74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E4A12C-8287-CBD8-5E12-7012A21C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A4112-AC24-C9FF-E2F0-2A5B50BF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9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99F78A-51EC-53D6-7565-59889284C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60F8F8-E09B-A35A-A3AE-B39661EBC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C37F4C-A5F7-8351-869E-F0B70458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1D654E-1050-DA1A-460A-C16EE06D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7C819D-7222-BAA7-2086-CA0DAAB7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3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1E3EA-8399-AC0F-2177-2B21C031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EDCA55-1210-73F5-663D-95B5AD68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383AFE-86DB-F900-67C5-2910E40F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FA127A-532B-0071-924B-ADBEE003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C905BF-73B2-308C-774F-D0AC6116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32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A33F1-E26E-FB68-8362-0ABEDBC7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4B4BDF-4FEC-DA53-C3F1-073469A4D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7181FE-4D8C-CCB6-BCD5-64A53C6D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D27AB1-853A-71C8-0355-2A1A9B5F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1F2C8-0953-E586-0E0D-D893921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27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46160-7FF0-0FF3-2A13-0A459929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E853B-768E-C67D-CF37-DA38BB87F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DD3BA6-6550-8E37-29E4-949FD99AE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2404FA-52FA-BE95-26CD-A916E027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FE46A2-8E16-0C73-00F2-749453AB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ADADC3-2A60-464F-0B87-FF9F18E0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33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1722A-659E-D682-6848-43B872BC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6D8FF9-A3D5-FEF6-3355-E5AACC871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ECDA62-FA5E-D8BE-3FFC-F415BB32B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F0D34B-6F1E-CA99-ECF8-233521A1C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8AA359-6C65-16F9-E8CC-253BF0BF3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C6F28A-CF1F-042A-BAA9-FD5F9937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D9C72D-882E-3849-E041-8DF9CBC0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1EDFBF-7D60-CD51-DA0F-9D335693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7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8A551-5DA6-84F9-4FE5-F28B5068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94A2A9-2D4D-0780-F866-DEEA4019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019649-4AB2-45B7-D3A2-DA61BA7C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21FAFF-39F8-8EDB-3C80-301858C3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04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1BEAF5-BC95-EAB0-937F-7FA41CA1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5494E9-D8C1-5BF5-2A17-1B54A7DF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0A448E-21F9-3269-8777-249F3466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8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1AFCE-EB0A-5BCD-3B38-C05839F2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1B9AC4-36AD-678E-E6B7-CF04060EF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1A9BD2-66F6-F4D6-5F10-E4FADD7E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3F05FF-345F-F53B-A7D4-424632D8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37CCE-B993-E104-4643-79B2C80E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677A9A-309D-C470-E2D4-7FF0772F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04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F91AD-54FF-651A-1497-83F2899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DEF2ED-D98F-5376-0165-F2C608868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3D652C-84E9-5A33-8433-5EEC342E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6D4230-4883-DA2C-EBEC-B7802D0E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6D35BB-A5E3-641D-C0FC-9F39EB0A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AB8414-22BF-E0B2-3C30-C5D26990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26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BFC0B31-91F4-F651-3B1D-5F1C3393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6DFE04-BCF2-6BDA-EF6F-500D890D5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22D206-C34D-356D-1190-5CAA251F7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1C05-AF18-43D4-81C6-F28C404F2E9E}" type="datetimeFigureOut">
              <a:rPr lang="pt-BR" smtClean="0"/>
              <a:t>21/05/24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3D2CBC-B820-66E9-66B9-352AA2240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430CE-D0BE-AD4B-F9E7-30BB70BDA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2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55628-7097-8884-2E52-C21B0FAD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BF2E78-97F8-82D9-0194-D6EBC4FC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2" y="0"/>
            <a:ext cx="5695315" cy="819150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B128C6-8A0F-ABAA-6633-50CDF669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304" y="905914"/>
            <a:ext cx="8523392" cy="54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19F403D-842F-8296-607B-4A13C71F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16933"/>
            <a:ext cx="5694158" cy="8169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67" y="981512"/>
            <a:ext cx="10332889" cy="49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19F403D-842F-8296-607B-4A13C71F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16933"/>
            <a:ext cx="5694158" cy="8169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41" y="833868"/>
            <a:ext cx="8726118" cy="13432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520" y="2177080"/>
            <a:ext cx="8697539" cy="13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941" y="3520292"/>
            <a:ext cx="869753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00" y="66487"/>
            <a:ext cx="870706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473" y="0"/>
            <a:ext cx="5694158" cy="816935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21689"/>
              </p:ext>
            </p:extLst>
          </p:nvPr>
        </p:nvGraphicFramePr>
        <p:xfrm>
          <a:off x="637564" y="973118"/>
          <a:ext cx="10947633" cy="5251510"/>
        </p:xfrm>
        <a:graphic>
          <a:graphicData uri="http://schemas.openxmlformats.org/drawingml/2006/table">
            <a:tbl>
              <a:tblPr/>
              <a:tblGrid>
                <a:gridCol w="2159038">
                  <a:extLst>
                    <a:ext uri="{9D8B030D-6E8A-4147-A177-3AD203B41FA5}">
                      <a16:colId xmlns:a16="http://schemas.microsoft.com/office/drawing/2014/main" val="2567712465"/>
                    </a:ext>
                  </a:extLst>
                </a:gridCol>
                <a:gridCol w="999752">
                  <a:extLst>
                    <a:ext uri="{9D8B030D-6E8A-4147-A177-3AD203B41FA5}">
                      <a16:colId xmlns:a16="http://schemas.microsoft.com/office/drawing/2014/main" val="1524951142"/>
                    </a:ext>
                  </a:extLst>
                </a:gridCol>
                <a:gridCol w="1488991">
                  <a:extLst>
                    <a:ext uri="{9D8B030D-6E8A-4147-A177-3AD203B41FA5}">
                      <a16:colId xmlns:a16="http://schemas.microsoft.com/office/drawing/2014/main" val="3301410789"/>
                    </a:ext>
                  </a:extLst>
                </a:gridCol>
                <a:gridCol w="1290459">
                  <a:extLst>
                    <a:ext uri="{9D8B030D-6E8A-4147-A177-3AD203B41FA5}">
                      <a16:colId xmlns:a16="http://schemas.microsoft.com/office/drawing/2014/main" val="3392361461"/>
                    </a:ext>
                  </a:extLst>
                </a:gridCol>
                <a:gridCol w="1545714">
                  <a:extLst>
                    <a:ext uri="{9D8B030D-6E8A-4147-A177-3AD203B41FA5}">
                      <a16:colId xmlns:a16="http://schemas.microsoft.com/office/drawing/2014/main" val="2731060877"/>
                    </a:ext>
                  </a:extLst>
                </a:gridCol>
                <a:gridCol w="921757">
                  <a:extLst>
                    <a:ext uri="{9D8B030D-6E8A-4147-A177-3AD203B41FA5}">
                      <a16:colId xmlns:a16="http://schemas.microsoft.com/office/drawing/2014/main" val="282784369"/>
                    </a:ext>
                  </a:extLst>
                </a:gridCol>
                <a:gridCol w="1361364">
                  <a:extLst>
                    <a:ext uri="{9D8B030D-6E8A-4147-A177-3AD203B41FA5}">
                      <a16:colId xmlns:a16="http://schemas.microsoft.com/office/drawing/2014/main" val="3494413"/>
                    </a:ext>
                  </a:extLst>
                </a:gridCol>
                <a:gridCol w="1180558">
                  <a:extLst>
                    <a:ext uri="{9D8B030D-6E8A-4147-A177-3AD203B41FA5}">
                      <a16:colId xmlns:a16="http://schemas.microsoft.com/office/drawing/2014/main" val="3388112548"/>
                    </a:ext>
                  </a:extLst>
                </a:gridCol>
              </a:tblGrid>
              <a:tr h="5617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RATEIO  DE RECEITA CREDENCIAMENTO   -  FONTE SES/ MG 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Utilizado de 2022  a 06 de maio 2024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  2024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CONTRASTE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R$             150,00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CONSULTA OFTALMO E OU TONOMETRIA 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81772"/>
                  </a:ext>
                </a:extLst>
              </a:tr>
              <a:tr h="3623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POPULAÇÃO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CRÉDITO RATEIO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875164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ABRE CAMPO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4.485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8.459,46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2.310,00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6.149,46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88890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ACAIACA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3.994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7.533,91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6.303,30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1.230,61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1.200,00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30,61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28226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ALVINOPOLIS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15.203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28.677,53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30.709,38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2.031,85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053718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AMPARO DO SERRA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4.713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8.890,17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9.781,82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   891,65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721180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 LONGA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5.131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9.678,64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10.383,00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   704,36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045855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DIOGO DE VASCONCELOS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3.802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7.171,74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5.783,76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1.387,98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1.350,00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37,98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5927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 SILVÉRIO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5.237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9.878,59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6.919,15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2.959,44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19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2.850,00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109,44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86544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GUARACIABA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10.324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19.474,23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18.587,40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886,83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750,00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136,83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40724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JEQUERI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12.386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23.363,80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23.914,02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   550,22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56896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ORATORIOS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4.655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8.780,76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6.742,00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2.038,76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1.950,00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88,76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20039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PIEDADE DE PONTE NOVA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4.140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7.809,31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7.259,60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549,71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450,00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99,71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85980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PONTE NOVA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59.742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112.691,76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112.683,49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8,27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731032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RAUL SOARES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23.762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44.822,43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33.857,24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10.965,19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10874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CASCA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13.564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25.585,87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27.877,73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2.291,86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3599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DOCE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2.610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4.923,26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5.001,84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     78,58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450398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CRUZ DO ESCALVADO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4.758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8.975,05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7.741,70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1.233,35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1.200,00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33,35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23512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 ANTONIO DO GRAMA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3.911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7.377,35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5.315,21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2.062,14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1.950,00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112,14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75527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JOSE DO GOIABAL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5.420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10.223,78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10.648,48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   424,70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097638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PEDRO DOS FERROS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7.781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14.677,36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16.326,56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1.649,20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-  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188152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PEIXE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2.633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4.966,65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3.130,20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1.836,45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1.800,00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36,45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70786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URUCANIA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10.358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19.538,37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18.061,40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1.476,97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1.350,00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126,97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92111"/>
                  </a:ext>
                </a:extLst>
              </a:tr>
              <a:tr h="298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208.609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R$         393.500,00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R$    369.337,28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R$            24.162,72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100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R$        14.850,00 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98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19F403D-842F-8296-607B-4A13C71F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16933"/>
            <a:ext cx="5694158" cy="8169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95" y="833868"/>
            <a:ext cx="7944374" cy="56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19F403D-842F-8296-607B-4A13C71F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16933"/>
            <a:ext cx="5694158" cy="8169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58" y="659875"/>
            <a:ext cx="9689284" cy="61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772" y="146037"/>
            <a:ext cx="5694158" cy="8169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1234" t="9648" r="6183"/>
          <a:stretch/>
        </p:blipFill>
        <p:spPr>
          <a:xfrm>
            <a:off x="1325460" y="1182847"/>
            <a:ext cx="9412447" cy="52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7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70" y="75996"/>
            <a:ext cx="5694158" cy="8169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31178" y="1887522"/>
            <a:ext cx="104275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Art. 1º – Alterar o Art. 2º da Resolução SES/MG nº 8.888, de 25 de julho de 2023,para inclusão do §5º, que passa a vigorar com a seguinte redação</a:t>
            </a:r>
            <a:r>
              <a:rPr lang="pt-BR" sz="2800" dirty="0" smtClean="0"/>
              <a:t>: “</a:t>
            </a:r>
            <a:r>
              <a:rPr lang="pt-BR" sz="2800" dirty="0"/>
              <a:t>Art. 2º – (...)§ 5º - Os recursos de custeio poderão ser utilizados na remuneração dos </a:t>
            </a:r>
            <a:r>
              <a:rPr lang="pt-BR" sz="2800" dirty="0" smtClean="0"/>
              <a:t>serviços prestados </a:t>
            </a:r>
            <a:r>
              <a:rPr lang="pt-BR" sz="2800" dirty="0"/>
              <a:t>pelos Consórcios Intermunicipais de Saúde (CIS), relacionadas as ações de imunização</a:t>
            </a:r>
            <a:r>
              <a:rPr lang="pt-BR" sz="2800" dirty="0" smtClean="0"/>
              <a:t>, devendo </a:t>
            </a:r>
            <a:r>
              <a:rPr lang="pt-BR" sz="2800" dirty="0"/>
              <a:t>ser observada a legislação vigente, no que se refere à utilização do recurso e prestação </a:t>
            </a:r>
            <a:r>
              <a:rPr lang="pt-BR" sz="2800" dirty="0" smtClean="0"/>
              <a:t>de contas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4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70" y="75996"/>
            <a:ext cx="5694158" cy="8169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29843" y="1418025"/>
            <a:ext cx="11115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RESPOSTAS DA SES/MG  AOS QUESTIONAMENTOS: </a:t>
            </a:r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dirty="0" smtClean="0"/>
              <a:t>1) O  </a:t>
            </a:r>
            <a:r>
              <a:rPr lang="pt-BR" dirty="0"/>
              <a:t>uso do saldo remanescente é discricionário ao gestor, desde que seja observado o objeto da </a:t>
            </a:r>
            <a:r>
              <a:rPr lang="pt-BR" dirty="0" err="1"/>
              <a:t>pactuação</a:t>
            </a:r>
            <a:r>
              <a:rPr lang="pt-BR" dirty="0"/>
              <a:t> e seja investido em imunização. Dessa forma, não há óbice por parte da SES/MG quanto a proposta de utilização do saldo remanescente para aquisição de mais um veículo que ficará como reserva técnica.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 </a:t>
            </a:r>
            <a:r>
              <a:rPr lang="pt-BR" dirty="0" smtClean="0"/>
              <a:t>) Os </a:t>
            </a:r>
            <a:r>
              <a:rPr lang="pt-BR" dirty="0"/>
              <a:t>municípios têm autonomia para aderir à iniciativa, </a:t>
            </a:r>
            <a:r>
              <a:rPr lang="pt-BR" dirty="0" smtClean="0"/>
              <a:t>sendo decisão </a:t>
            </a:r>
            <a:r>
              <a:rPr lang="pt-BR" dirty="0"/>
              <a:t>discricionária de cada gestor.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2) O </a:t>
            </a:r>
            <a:r>
              <a:rPr lang="pt-BR" dirty="0"/>
              <a:t>regramento para utilização do veículo será realizado pelos municípios em conjunto com o consórcio, sendo recomendada a </a:t>
            </a:r>
            <a:r>
              <a:rPr lang="pt-BR" dirty="0" err="1"/>
              <a:t>pactuação</a:t>
            </a:r>
            <a:r>
              <a:rPr lang="pt-BR" dirty="0"/>
              <a:t> em CIB micro. Além disso, para a operacionalização da ação de vacinação extramuros a SES/MG disponibilizou o Guia de Vacinação Extramuros, que aborda orientações práticas quanto a logística, planejamento e operacionalização, e deve ser consultado pela equipe municipal no ato do planejamento da ação.</a:t>
            </a:r>
          </a:p>
        </p:txBody>
      </p:sp>
    </p:spTree>
    <p:extLst>
      <p:ext uri="{BB962C8B-B14F-4D97-AF65-F5344CB8AC3E}">
        <p14:creationId xmlns:p14="http://schemas.microsoft.com/office/powerpoint/2010/main" val="25842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E20E6A-549C-154B-A30D-9F5028C9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2" y="0"/>
            <a:ext cx="5695315" cy="819150"/>
          </a:xfrm>
          <a:prstGeom prst="rect">
            <a:avLst/>
          </a:prstGeom>
          <a:noFill/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C098B69-E5F2-0808-7DEB-2FB6168C1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34785"/>
              </p:ext>
            </p:extLst>
          </p:nvPr>
        </p:nvGraphicFramePr>
        <p:xfrm>
          <a:off x="643467" y="1058333"/>
          <a:ext cx="10786532" cy="484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902">
                  <a:extLst>
                    <a:ext uri="{9D8B030D-6E8A-4147-A177-3AD203B41FA5}">
                      <a16:colId xmlns:a16="http://schemas.microsoft.com/office/drawing/2014/main" val="370793732"/>
                    </a:ext>
                  </a:extLst>
                </a:gridCol>
                <a:gridCol w="539707">
                  <a:extLst>
                    <a:ext uri="{9D8B030D-6E8A-4147-A177-3AD203B41FA5}">
                      <a16:colId xmlns:a16="http://schemas.microsoft.com/office/drawing/2014/main" val="3084649047"/>
                    </a:ext>
                  </a:extLst>
                </a:gridCol>
                <a:gridCol w="755132">
                  <a:extLst>
                    <a:ext uri="{9D8B030D-6E8A-4147-A177-3AD203B41FA5}">
                      <a16:colId xmlns:a16="http://schemas.microsoft.com/office/drawing/2014/main" val="4090567166"/>
                    </a:ext>
                  </a:extLst>
                </a:gridCol>
                <a:gridCol w="4316135">
                  <a:extLst>
                    <a:ext uri="{9D8B030D-6E8A-4147-A177-3AD203B41FA5}">
                      <a16:colId xmlns:a16="http://schemas.microsoft.com/office/drawing/2014/main" val="3561605228"/>
                    </a:ext>
                  </a:extLst>
                </a:gridCol>
                <a:gridCol w="647802">
                  <a:extLst>
                    <a:ext uri="{9D8B030D-6E8A-4147-A177-3AD203B41FA5}">
                      <a16:colId xmlns:a16="http://schemas.microsoft.com/office/drawing/2014/main" val="2170990665"/>
                    </a:ext>
                  </a:extLst>
                </a:gridCol>
                <a:gridCol w="1186746">
                  <a:extLst>
                    <a:ext uri="{9D8B030D-6E8A-4147-A177-3AD203B41FA5}">
                      <a16:colId xmlns:a16="http://schemas.microsoft.com/office/drawing/2014/main" val="4123155491"/>
                    </a:ext>
                  </a:extLst>
                </a:gridCol>
                <a:gridCol w="1402934">
                  <a:extLst>
                    <a:ext uri="{9D8B030D-6E8A-4147-A177-3AD203B41FA5}">
                      <a16:colId xmlns:a16="http://schemas.microsoft.com/office/drawing/2014/main" val="1908871915"/>
                    </a:ext>
                  </a:extLst>
                </a:gridCol>
                <a:gridCol w="1402174">
                  <a:extLst>
                    <a:ext uri="{9D8B030D-6E8A-4147-A177-3AD203B41FA5}">
                      <a16:colId xmlns:a16="http://schemas.microsoft.com/office/drawing/2014/main" val="3418994128"/>
                    </a:ext>
                  </a:extLst>
                </a:gridCol>
              </a:tblGrid>
              <a:tr h="496711">
                <a:tc gridSpan="8"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600">
                          <a:effectLst/>
                        </a:rPr>
                        <a:t>VACIMOVEL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4897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Lote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Item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Código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Descrição do item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Unid.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Quant. 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Valor Unitário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Valor 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8221885"/>
                  </a:ext>
                </a:extLst>
              </a:tr>
              <a:tr h="4035779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1917005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FURGAO - CARROCERIA: FECHADA, ADAPTADA PARA UNIDADE MOVEL; NUMERO LUGARES: 3 LUGARES (CA-BINE); NUMERO PORTA: 2 DIANT. + 1 LATERAL CORRE-DICA + 1 TRAS. BIPARTIDA; CAPACIDADE CARGA MINI-MA: MINIMA 1300 KG; POTENCIA MINIMA: 130 CV; CILINDRADA MINIMA: CONFORME LINHA DE PRODU-CAO; DIRECAO: HIDRAULICA OU ELETRICA; TRACAO: CONFORME LINHA DE PRODUCAO; SUSPENSAO: CON-FORME LINHA DE PRODUCAO; SISTEMA DE FREIO: CONFORME LINHA DE PRODUCAO; COMBUSTIVEL: DIE-SEL; ACESSORIOS: AR CONDIC, TACOGRAFO, TV, TOL-DO, CAMARA DE VACINA; 0KM, FABRICADO, NO MA-XIMO, HA 6 (SEIS) MESES, COM TODOS OS ACESSORIOS MINIMOS OBRIGATORIOS, CONFORME LEGISLACAO EM VIGOR. ESTE ITEM POSSUI ESPECIFICACAO LONGA ANEXADA (69276378)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 err="1">
                          <a:effectLst/>
                        </a:rPr>
                        <a:t>Unid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R$ 340.207,00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R$ 1.701.035,00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4526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6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49834-D116-6B43-739B-00FB2250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EE8857-6121-0517-5C67-2657A323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2" y="0"/>
            <a:ext cx="5695315" cy="819150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9398D6-71D4-7EC4-B497-340D032432C0}"/>
              </a:ext>
            </a:extLst>
          </p:cNvPr>
          <p:cNvSpPr txBox="1"/>
          <p:nvPr/>
        </p:nvSpPr>
        <p:spPr>
          <a:xfrm>
            <a:off x="905933" y="1456267"/>
            <a:ext cx="103801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Marca vencedora: </a:t>
            </a:r>
            <a:r>
              <a:rPr lang="pt-BR" sz="2800" dirty="0"/>
              <a:t>FIAT Modelo: DUCATO MAXICARGO 13M³.</a:t>
            </a:r>
          </a:p>
          <a:p>
            <a:endParaRPr lang="pt-BR" sz="2800" dirty="0"/>
          </a:p>
          <a:p>
            <a:r>
              <a:rPr lang="pt-BR" sz="2800" b="1" dirty="0"/>
              <a:t>Creditado</a:t>
            </a:r>
            <a:r>
              <a:rPr lang="pt-BR" sz="2800" dirty="0"/>
              <a:t>: 	R$ 2.045.000,00</a:t>
            </a:r>
          </a:p>
          <a:p>
            <a:r>
              <a:rPr lang="pt-BR" sz="2800" b="1" dirty="0"/>
              <a:t>Gasto</a:t>
            </a:r>
            <a:r>
              <a:rPr lang="pt-BR" sz="2800" dirty="0"/>
              <a:t>: 	R$ 1.701.035,00</a:t>
            </a:r>
          </a:p>
          <a:p>
            <a:r>
              <a:rPr lang="pt-BR" sz="2800" b="1" dirty="0"/>
              <a:t>Diferença</a:t>
            </a:r>
            <a:r>
              <a:rPr lang="pt-BR" sz="2800" dirty="0"/>
              <a:t>: 	R$ 343.965,00</a:t>
            </a:r>
          </a:p>
          <a:p>
            <a:endParaRPr lang="pt-BR" sz="2800" dirty="0"/>
          </a:p>
          <a:p>
            <a:r>
              <a:rPr lang="pt-BR" sz="2800" b="1" dirty="0"/>
              <a:t>Data prevista para entrega</a:t>
            </a:r>
            <a:r>
              <a:rPr lang="pt-BR" sz="2800" dirty="0"/>
              <a:t>: 04/07/2024.</a:t>
            </a:r>
          </a:p>
        </p:txBody>
      </p:sp>
    </p:spTree>
    <p:extLst>
      <p:ext uri="{BB962C8B-B14F-4D97-AF65-F5344CB8AC3E}">
        <p14:creationId xmlns:p14="http://schemas.microsoft.com/office/powerpoint/2010/main" val="3234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B24AF-7F4C-4AB9-8E9C-0FD3715FB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800" dirty="0" smtClean="0"/>
              <a:t>TRANSPORTA SUS</a:t>
            </a:r>
            <a:endParaRPr lang="pt-BR" sz="8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469F4-2E5B-B5DB-C0EC-443C9ED4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3" y="3602038"/>
            <a:ext cx="10092267" cy="1655762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sz="2800" dirty="0"/>
              <a:t>RESOLUÇÃO SES/MG Nº 8.887, DE 25 DE JULHO DE 2023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9F403D-842F-8296-607B-4A13C71F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16933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988</Words>
  <Application>Microsoft Office PowerPoint</Application>
  <PresentationFormat>Widescreen</PresentationFormat>
  <Paragraphs>220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TRANSPORTA SUS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LUKAS FERRAZ</dc:creator>
  <cp:lastModifiedBy>GERENCIA_CISAMAPI</cp:lastModifiedBy>
  <cp:revision>42</cp:revision>
  <dcterms:created xsi:type="dcterms:W3CDTF">2024-03-03T17:05:56Z</dcterms:created>
  <dcterms:modified xsi:type="dcterms:W3CDTF">2024-05-21T11:04:51Z</dcterms:modified>
</cp:coreProperties>
</file>