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66" y="16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069370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Glaucoma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397000" y="63754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 defTabSz="414781">
              <a:defRPr sz="1800">
                <a:solidFill>
                  <a:srgbClr val="000000"/>
                </a:solidFill>
              </a:defRPr>
            </a:pPr>
            <a:r>
              <a:rPr sz="2272">
                <a:solidFill>
                  <a:srgbClr val="FFFFFF"/>
                </a:solidFill>
              </a:rPr>
              <a:t>Dr. Eduardo Mansur</a:t>
            </a:r>
          </a:p>
          <a:p>
            <a:pPr lvl="0" defTabSz="414781">
              <a:defRPr sz="1800">
                <a:solidFill>
                  <a:srgbClr val="000000"/>
                </a:solidFill>
              </a:defRPr>
            </a:pPr>
            <a:r>
              <a:rPr sz="2272">
                <a:solidFill>
                  <a:srgbClr val="FFFFFF"/>
                </a:solidFill>
              </a:rPr>
              <a:t>Médico Oftalmologista</a:t>
            </a:r>
          </a:p>
          <a:p>
            <a:pPr lvl="0" defTabSz="414781">
              <a:defRPr sz="1800">
                <a:solidFill>
                  <a:srgbClr val="000000"/>
                </a:solidFill>
              </a:defRPr>
            </a:pPr>
            <a:r>
              <a:rPr sz="2272">
                <a:solidFill>
                  <a:srgbClr val="FFFFFF"/>
                </a:solidFill>
              </a:rPr>
              <a:t>Fellowship em Glaucoma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Epidemiologia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Glaucoma é a segunda causa de cegueira no mundo, sendo a principal causa de cegueira </a:t>
            </a:r>
            <a:r>
              <a:rPr sz="3800" b="1" u="sng">
                <a:solidFill>
                  <a:srgbClr val="FFFFFF"/>
                </a:solidFill>
              </a:rPr>
              <a:t>irreversível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Aumento da expectativa de vida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Aumento do tempo com a morbidade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Transtornos para o doente e sua família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Fatores de risco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Alta miopia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Raça negra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Enxaqueca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Idade avançada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História familiar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b="1" u="sng">
                <a:solidFill>
                  <a:srgbClr val="FFFFFF"/>
                </a:solidFill>
              </a:rPr>
              <a:t>Aumento da Pressão intra-ocular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Avaliação inicial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Consulta de rotina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Tonometria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Fundoscopia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Exames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Curva de pressão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Campo visual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Gonioscopia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Retinografia (Bio de Fundo)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Paquimetria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OCT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Curva de Pressão</a:t>
            </a:r>
          </a:p>
        </p:txBody>
      </p:sp>
      <p:pic>
        <p:nvPicPr>
          <p:cNvPr id="6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4844" y="4273982"/>
            <a:ext cx="6015112" cy="2932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Campo Visual</a:t>
            </a:r>
          </a:p>
        </p:txBody>
      </p:sp>
      <p:pic>
        <p:nvPicPr>
          <p:cNvPr id="7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1574" y="3008535"/>
            <a:ext cx="3916652" cy="5463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9268" y="3008535"/>
            <a:ext cx="3902664" cy="546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Gonioscopia</a:t>
            </a:r>
          </a:p>
        </p:txBody>
      </p:sp>
      <p:pic>
        <p:nvPicPr>
          <p:cNvPr id="7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3917950"/>
            <a:ext cx="4953000" cy="424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4729" y="3915573"/>
            <a:ext cx="6464075" cy="4246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Retinografia</a:t>
            </a:r>
          </a:p>
        </p:txBody>
      </p:sp>
      <p:pic>
        <p:nvPicPr>
          <p:cNvPr id="7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0794" y="2836908"/>
            <a:ext cx="9863212" cy="6594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Paquimetria</a:t>
            </a:r>
          </a:p>
        </p:txBody>
      </p:sp>
      <p:pic>
        <p:nvPicPr>
          <p:cNvPr id="8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3619500"/>
            <a:ext cx="5638800" cy="424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OCT</a:t>
            </a:r>
          </a:p>
        </p:txBody>
      </p:sp>
      <p:pic>
        <p:nvPicPr>
          <p:cNvPr id="8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6046" y="2893878"/>
            <a:ext cx="5772708" cy="5693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Definição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Neuropatia óptica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Pressão intra-ocular 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Crônico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Tratamento	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Colírios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Laser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Cirurgia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Acompanhamento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Exames anuais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Avaliação trimestral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Fornecimento de colírios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Timolol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Brimonidina, Dorzolamida, Azopt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Travatan, Bimatoprosta, Latanoprosta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988" y="2585489"/>
            <a:ext cx="9532824" cy="6309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0794" y="2443208"/>
            <a:ext cx="9863212" cy="6594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149" y="2178831"/>
            <a:ext cx="9228502" cy="6921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0011" y="2043881"/>
            <a:ext cx="5544778" cy="7393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971" y="1394345"/>
            <a:ext cx="7288858" cy="6964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92" y="2628850"/>
            <a:ext cx="12577416" cy="317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0990" y="6178553"/>
            <a:ext cx="9382820" cy="3352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Epidemiologia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Prevalência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2% da população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Estimativa da região - 4.400 pessoas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Cadastrados no programa - 600 pessoas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141</Words>
  <Application>Microsoft Office PowerPoint</Application>
  <PresentationFormat>Personalizar</PresentationFormat>
  <Paragraphs>53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Gradient</vt:lpstr>
      <vt:lpstr>Glaucoma</vt:lpstr>
      <vt:lpstr>Definição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Epidemiologia</vt:lpstr>
      <vt:lpstr>Epidemiologia</vt:lpstr>
      <vt:lpstr>Fatores de risco</vt:lpstr>
      <vt:lpstr>Avaliação inicial</vt:lpstr>
      <vt:lpstr>Exames</vt:lpstr>
      <vt:lpstr>Curva de Pressão</vt:lpstr>
      <vt:lpstr>Campo Visual</vt:lpstr>
      <vt:lpstr>Gonioscopia</vt:lpstr>
      <vt:lpstr>Retinografia</vt:lpstr>
      <vt:lpstr>Paquimetria</vt:lpstr>
      <vt:lpstr>OCT</vt:lpstr>
      <vt:lpstr>Tratamento </vt:lpstr>
      <vt:lpstr>Acompanhamento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Glaucoma</dc:title>
  <dc:creator>LICITAÇÃO</dc:creator>
  <cp:lastModifiedBy>LICITAÇÃO</cp:lastModifiedBy>
  <cp:revision>1</cp:revision>
  <dcterms:modified xsi:type="dcterms:W3CDTF">2015-09-16T11:24:26Z</dcterms:modified>
</cp:coreProperties>
</file>